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66870" autoAdjust="0"/>
  </p:normalViewPr>
  <p:slideViewPr>
    <p:cSldViewPr>
      <p:cViewPr varScale="1">
        <p:scale>
          <a:sx n="72" d="100"/>
          <a:sy n="72" d="100"/>
        </p:scale>
        <p:origin x="-11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19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34DE72-5444-4A3F-AA00-AC35A4091C26}" type="datetimeFigureOut">
              <a:rPr lang="en-GB" smtClean="0"/>
              <a:t>15/09/2017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Safeguarding Forum 21st September 2017.</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5A6889-09B2-4DB8-B063-B45D003C317F}" type="slidenum">
              <a:rPr lang="en-GB" smtClean="0"/>
              <a:t>‹#›</a:t>
            </a:fld>
            <a:endParaRPr lang="en-GB"/>
          </a:p>
        </p:txBody>
      </p:sp>
    </p:spTree>
    <p:extLst>
      <p:ext uri="{BB962C8B-B14F-4D97-AF65-F5344CB8AC3E}">
        <p14:creationId xmlns:p14="http://schemas.microsoft.com/office/powerpoint/2010/main" val="28810681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34F71-23E0-47E1-A233-FF36B785125F}" type="datetimeFigureOut">
              <a:rPr lang="en-GB" smtClean="0"/>
              <a:t>15/09/2017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Safeguarding Forum 21st September 2017.</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D47C2-6976-43E3-9376-BE7F31808A7F}" type="slidenum">
              <a:rPr lang="en-GB" smtClean="0"/>
              <a:t>‹#›</a:t>
            </a:fld>
            <a:endParaRPr lang="en-GB"/>
          </a:p>
        </p:txBody>
      </p:sp>
    </p:spTree>
    <p:extLst>
      <p:ext uri="{BB962C8B-B14F-4D97-AF65-F5344CB8AC3E}">
        <p14:creationId xmlns:p14="http://schemas.microsoft.com/office/powerpoint/2010/main" val="102972417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8D47C2-6976-43E3-9376-BE7F31808A7F}" type="slidenum">
              <a:rPr lang="en-GB" smtClean="0"/>
              <a:t>1</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Tree>
    <p:extLst>
      <p:ext uri="{BB962C8B-B14F-4D97-AF65-F5344CB8AC3E}">
        <p14:creationId xmlns:p14="http://schemas.microsoft.com/office/powerpoint/2010/main" val="273914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Christine to do from her hand out</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10</a:t>
            </a:fld>
            <a:endParaRPr lang="en-GB"/>
          </a:p>
        </p:txBody>
      </p:sp>
    </p:spTree>
    <p:extLst>
      <p:ext uri="{BB962C8B-B14F-4D97-AF65-F5344CB8AC3E}">
        <p14:creationId xmlns:p14="http://schemas.microsoft.com/office/powerpoint/2010/main" val="4185123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Debbie to close </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11</a:t>
            </a:fld>
            <a:endParaRPr lang="en-GB"/>
          </a:p>
        </p:txBody>
      </p:sp>
    </p:spTree>
    <p:extLst>
      <p:ext uri="{BB962C8B-B14F-4D97-AF65-F5344CB8AC3E}">
        <p14:creationId xmlns:p14="http://schemas.microsoft.com/office/powerpoint/2010/main" val="208484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2</a:t>
            </a:fld>
            <a:endParaRPr lang="en-GB"/>
          </a:p>
        </p:txBody>
      </p:sp>
    </p:spTree>
    <p:extLst>
      <p:ext uri="{BB962C8B-B14F-4D97-AF65-F5344CB8AC3E}">
        <p14:creationId xmlns:p14="http://schemas.microsoft.com/office/powerpoint/2010/main" val="104201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and my siblings, we were neglected from an extremely young age of which all the ‘authorities’ around us could witness but barely done anything to stop it. No one acknowledged that our parents simply were not capable of being responsible, caring parents. I have been in out of the child care system from the age of 2 years old, constantly being returned to people who could not cope, or simply just didn’t want to… you decide.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became a ‘substitute mother’ to my siblings at a very young age, as young as 4/5 years old. Help was put in place for them as parents by supporting them when bills became overwhelming, with food, clothing and bedding for the children, for emotional support if and when required. But no one was supporting us; no one thought to ask us, the children, what our lives were like, how we were coping, how they could help improve the situation. NOT ONE PERSON!! We were at the mercy of our parents and a system that was turning a blind eye.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resided in a care home for 2 years and in that time we witnessed even more abhorrent behaviour from more people who were supposed to be caring for us, and the others in the home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were now not only being neglected and emotionally abused by our parents, but now we were being manipulated and sexually abused by ‘friends’ of our </a:t>
            </a:r>
            <a:r>
              <a:rPr lang="en-GB" sz="1200" kern="1200" dirty="0" err="1" smtClean="0">
                <a:solidFill>
                  <a:schemeClr val="tx1"/>
                </a:solidFill>
                <a:effectLst/>
                <a:latin typeface="+mn-lt"/>
                <a:ea typeface="+mn-ea"/>
                <a:cs typeface="+mn-cs"/>
              </a:rPr>
              <a:t>parentseventually</a:t>
            </a:r>
            <a:r>
              <a:rPr lang="en-GB" sz="1200" kern="1200" dirty="0" smtClean="0">
                <a:solidFill>
                  <a:schemeClr val="tx1"/>
                </a:solidFill>
                <a:effectLst/>
                <a:latin typeface="+mn-lt"/>
                <a:ea typeface="+mn-ea"/>
                <a:cs typeface="+mn-cs"/>
              </a:rPr>
              <a:t> one night a particular monster attempted to kill us all whilst our parents were out </a:t>
            </a:r>
            <a:r>
              <a:rPr lang="en-GB" sz="1200" kern="1200" dirty="0" err="1" smtClean="0">
                <a:solidFill>
                  <a:schemeClr val="tx1"/>
                </a:solidFill>
                <a:effectLst/>
                <a:latin typeface="+mn-lt"/>
                <a:ea typeface="+mn-ea"/>
                <a:cs typeface="+mn-cs"/>
              </a:rPr>
              <a:t>socialisingFrom</a:t>
            </a:r>
            <a:r>
              <a:rPr lang="en-GB" sz="1200" kern="1200" dirty="0" smtClean="0">
                <a:solidFill>
                  <a:schemeClr val="tx1"/>
                </a:solidFill>
                <a:effectLst/>
                <a:latin typeface="+mn-lt"/>
                <a:ea typeface="+mn-ea"/>
                <a:cs typeface="+mn-cs"/>
              </a:rPr>
              <a:t> the age of 11 I was practically raising my sisters and protecting them from bullies outside the door and the monsters inside. My life became a living hell of weep, sleep, repeat… Again, I could not turn to anyone because there wasn’t anyone I could </a:t>
            </a:r>
            <a:r>
              <a:rPr lang="en-GB" sz="1200" kern="1200" dirty="0" err="1" smtClean="0">
                <a:solidFill>
                  <a:schemeClr val="tx1"/>
                </a:solidFill>
                <a:effectLst/>
                <a:latin typeface="+mn-lt"/>
                <a:ea typeface="+mn-ea"/>
                <a:cs typeface="+mn-cs"/>
              </a:rPr>
              <a:t>trustt</a:t>
            </a:r>
            <a:r>
              <a:rPr lang="en-GB" sz="1200" kern="1200" dirty="0" smtClean="0">
                <a:solidFill>
                  <a:schemeClr val="tx1"/>
                </a:solidFill>
                <a:effectLst/>
                <a:latin typeface="+mn-lt"/>
                <a:ea typeface="+mn-ea"/>
                <a:cs typeface="+mn-cs"/>
              </a:rPr>
              <a:t> the age of 15 I suffered a breakdown and was sent to a Children’s Assessment Centre for a break. In the 6 weeks I spent there I felt free, I had people to talk to As an adult, especially a young adult, I suffered with (unwittingly) depression, anxiety, anger and extreme upset. I was diagnosed with PTSD only 2 years ago!!!! I was only ever offered psychological support 2 years ago. I’m 43 years old now!! </a:t>
            </a:r>
          </a:p>
          <a:p>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3</a:t>
            </a:fld>
            <a:endParaRPr lang="en-GB"/>
          </a:p>
        </p:txBody>
      </p:sp>
    </p:spTree>
    <p:extLst>
      <p:ext uri="{BB962C8B-B14F-4D97-AF65-F5344CB8AC3E}">
        <p14:creationId xmlns:p14="http://schemas.microsoft.com/office/powerpoint/2010/main" val="2607708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4</a:t>
            </a:fld>
            <a:endParaRPr lang="en-GB"/>
          </a:p>
        </p:txBody>
      </p:sp>
    </p:spTree>
    <p:extLst>
      <p:ext uri="{BB962C8B-B14F-4D97-AF65-F5344CB8AC3E}">
        <p14:creationId xmlns:p14="http://schemas.microsoft.com/office/powerpoint/2010/main" val="2031475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definition of neglect encompasses the importance of  a child and young person’s need for psychological and emotional care as well as </a:t>
            </a:r>
            <a:r>
              <a:rPr lang="en-GB" sz="1200" kern="1200" dirty="0" err="1" smtClean="0">
                <a:solidFill>
                  <a:schemeClr val="tx1"/>
                </a:solidFill>
                <a:effectLst/>
                <a:latin typeface="+mn-lt"/>
                <a:ea typeface="+mn-ea"/>
                <a:cs typeface="+mn-cs"/>
              </a:rPr>
              <a:t>ph</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ysical</a:t>
            </a:r>
            <a:r>
              <a:rPr lang="en-GB" sz="1200" kern="1200" dirty="0" smtClean="0">
                <a:solidFill>
                  <a:schemeClr val="tx1"/>
                </a:solidFill>
                <a:effectLst/>
                <a:latin typeface="+mn-lt"/>
                <a:ea typeface="+mn-ea"/>
                <a:cs typeface="+mn-cs"/>
              </a:rPr>
              <a:t> care glimpsed through Christine’s story so far.</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Our mother became pregnant and gave birth to my sister who was born an alcoholic. This made for a very unsettled baby which made for a very unsettled household. Eventually the baby was moved into my room which in turn made it my responsibility to tend to her when she was upset. I would sit and cry trying to calm her, change her, feed her (if any bottles were available) all in the fear of waking up mum and dad as I didn’t want to be roared at or smacked.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 house stank of urine, human faeces were on the floors and walls of the bedrooms and bedding, there was barely ever any food in the house.,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4 -at age 6  we were subject to a catastrophic</a:t>
            </a:r>
            <a:r>
              <a:rPr lang="en-GB" sz="1200" kern="1200" baseline="0" dirty="0" smtClean="0">
                <a:solidFill>
                  <a:schemeClr val="tx1"/>
                </a:solidFill>
                <a:effectLst/>
                <a:latin typeface="+mn-lt"/>
                <a:ea typeface="+mn-ea"/>
                <a:cs typeface="+mn-cs"/>
              </a:rPr>
              <a:t> event - </a:t>
            </a:r>
            <a:r>
              <a:rPr lang="en-GB" sz="1200" kern="1200" dirty="0" smtClean="0">
                <a:solidFill>
                  <a:schemeClr val="tx1"/>
                </a:solidFill>
                <a:effectLst/>
                <a:latin typeface="+mn-lt"/>
                <a:ea typeface="+mn-ea"/>
                <a:cs typeface="+mn-cs"/>
              </a:rPr>
              <a:t>we were left in our second monsters care. During this time he sexually abused me and attempted to kill my sisters and I through extreme physical abuse and gassing. On this night I tried to escape to get help after I could hear his shouts, my sister’s screams, the banging, after feeling the fear…. He caught me trying to get out the front door and battered me back up the stairs to the room he had placed me and my other sister into. I lay there terrified, desperately trying to awake my younger sister whilst listening to his rage and the baby’s screams. Eventually there was a very loud bang and everything went quiet but still I was too terrified to attempt the stairs again. Something was seriously wrong, I knew it, I could feel it and it was terrifying. Eventually the police arrived at which point they found my sister and I asleep. We had been gassed as this monster left all the gas on the house in the hope that the house would explode with us in it. That night we were removed from the home and placed into a children’s home where we resided for the best part of two years.</a:t>
            </a:r>
          </a:p>
          <a:p>
            <a:r>
              <a:rPr lang="en-GB" sz="1200" kern="1200" dirty="0" smtClean="0">
                <a:solidFill>
                  <a:schemeClr val="tx1"/>
                </a:solidFill>
                <a:effectLst/>
                <a:latin typeface="+mn-lt"/>
                <a:ea typeface="+mn-ea"/>
                <a:cs typeface="+mn-cs"/>
              </a:rPr>
              <a:t>Our parents were classed as Schedule 1 offenders, the same classification as the man who tried to kill us on that fateful night. BUT WE WERE PUT BACK</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a:t>
            </a:r>
            <a:r>
              <a:rPr lang="en-GB" sz="1200" kern="1200" dirty="0" smtClean="0">
                <a:solidFill>
                  <a:schemeClr val="tx1"/>
                </a:solidFill>
                <a:effectLst/>
                <a:latin typeface="+mn-lt"/>
                <a:ea typeface="+mn-ea"/>
                <a:cs typeface="+mn-cs"/>
              </a:rPr>
              <a:t>when we moved to a larger house – by this time there was 6 daughters </a:t>
            </a:r>
            <a:r>
              <a:rPr lang="en-GB" sz="1200" kern="1200" dirty="0" smtClean="0">
                <a:solidFill>
                  <a:schemeClr val="tx1"/>
                </a:solidFill>
                <a:effectLst/>
                <a:latin typeface="+mn-lt"/>
                <a:ea typeface="+mn-ea"/>
                <a:cs typeface="+mn-cs"/>
              </a:rPr>
              <a:t>social services had helped provide all new bedroom furniture, bedding and carpets. Finally it felt like things were going to turn around for us, but unfortunately not. Carpets and soft furnishings do not make for a loving home environment . </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 was the live in nanny, babysitting, cleaning, cooking, and running errands….. all whilst school was passing me by, my education that I so desperately wanted to enable me a better life was disappearing in front of me.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Usually I would need to walk the girls 2 ½ miles to the pub to get the groceries from our parents so I could feed them</a:t>
            </a:r>
          </a:p>
          <a:p>
            <a:r>
              <a:rPr lang="en-GB" sz="1200" kern="1200" dirty="0" smtClean="0">
                <a:solidFill>
                  <a:schemeClr val="tx1"/>
                </a:solidFill>
                <a:effectLst/>
                <a:latin typeface="+mn-lt"/>
                <a:ea typeface="+mn-ea"/>
                <a:cs typeface="+mn-cs"/>
              </a:rPr>
              <a:t>On one of these occasions a social worker arrived at the house to visit with my parents. They weren’t home so she said she would return in an hour of which she did. Eventually there was a fleet of cars arrive outside the house, she was preparing to remove us from the house just as our parents arrived. An argument ensued between them and her, the police were called and the neighbourhood enjoyed the spectacle. It was eventually resolved that there be no alcohol in the house and as I had already tended to the girls all day, and I was sober that the children would stay in the household under MY supervision and she would return the following day.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 now, not only were my parents taking advantage of my mature and capable outlook, the authorities were doing it now too…. They were now acknowledging and allowing this to continue….. I had a breakdown; finally I was able to tell the services at a truancy panel, in front of my parents, that I couldn’t cope anymore. With this I was placed into a Children’s Assessment Centre to give me a break. I thrived at the centre but still all the while worrying about my siblings and who was looking after them now I wasn’t. I also missed taking my GCSE’s which truly upset me as I really truly wanted and needed these exams to be able to succeed. I decided to return home 6 weeks later as the worry about my sisters was causing me stress. Once I returned life continued as it always had except the sexual abuse stopped as I became stronger. I still wasn’t strong enough to stand up to my parents however, but hey </a:t>
            </a:r>
            <a:r>
              <a:rPr lang="en-GB" sz="1200" kern="1200" dirty="0" err="1" smtClean="0">
                <a:solidFill>
                  <a:schemeClr val="tx1"/>
                </a:solidFill>
                <a:effectLst/>
                <a:latin typeface="+mn-lt"/>
                <a:ea typeface="+mn-ea"/>
                <a:cs typeface="+mn-cs"/>
              </a:rPr>
              <a:t>ho</a:t>
            </a:r>
            <a:r>
              <a:rPr lang="en-GB" sz="1200" kern="1200" dirty="0" smtClean="0">
                <a:solidFill>
                  <a:schemeClr val="tx1"/>
                </a:solidFill>
                <a:effectLst/>
                <a:latin typeface="+mn-lt"/>
                <a:ea typeface="+mn-ea"/>
                <a:cs typeface="+mn-cs"/>
              </a:rPr>
              <a:t>….. I was back to my normality and in a strange way, which you may not understand, it felt comfortable</a:t>
            </a:r>
          </a:p>
          <a:p>
            <a:endParaRPr lang="en-GB" sz="1200" kern="1200" dirty="0" smtClean="0">
              <a:solidFill>
                <a:schemeClr val="tx1"/>
              </a:solidFill>
              <a:effectLst/>
              <a:latin typeface="+mn-lt"/>
              <a:ea typeface="+mn-ea"/>
              <a:cs typeface="+mn-cs"/>
            </a:endParaRPr>
          </a:p>
          <a:p>
            <a:endParaRPr lang="en-GB" dirty="0" smtClean="0"/>
          </a:p>
          <a:p>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5</a:t>
            </a:fld>
            <a:endParaRPr lang="en-GB"/>
          </a:p>
        </p:txBody>
      </p:sp>
    </p:spTree>
    <p:extLst>
      <p:ext uri="{BB962C8B-B14F-4D97-AF65-F5344CB8AC3E}">
        <p14:creationId xmlns:p14="http://schemas.microsoft.com/office/powerpoint/2010/main" val="86535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Debbie to give professional differences</a:t>
            </a:r>
          </a:p>
          <a:p>
            <a:endParaRPr lang="en-GB" dirty="0" smtClean="0"/>
          </a:p>
          <a:p>
            <a:r>
              <a:rPr lang="en-GB" dirty="0" smtClean="0"/>
              <a:t>Christine to give examples</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6</a:t>
            </a:fld>
            <a:endParaRPr lang="en-GB"/>
          </a:p>
        </p:txBody>
      </p:sp>
    </p:spTree>
    <p:extLst>
      <p:ext uri="{BB962C8B-B14F-4D97-AF65-F5344CB8AC3E}">
        <p14:creationId xmlns:p14="http://schemas.microsoft.com/office/powerpoint/2010/main" val="1806049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Debbie to explain with reference to </a:t>
            </a:r>
            <a:r>
              <a:rPr lang="en-GB" dirty="0" err="1" smtClean="0"/>
              <a:t>Chriastines</a:t>
            </a:r>
            <a:r>
              <a:rPr lang="en-GB" dirty="0" smtClean="0"/>
              <a:t> experiences</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7</a:t>
            </a:fld>
            <a:endParaRPr lang="en-GB"/>
          </a:p>
        </p:txBody>
      </p:sp>
    </p:spTree>
    <p:extLst>
      <p:ext uri="{BB962C8B-B14F-4D97-AF65-F5344CB8AC3E}">
        <p14:creationId xmlns:p14="http://schemas.microsoft.com/office/powerpoint/2010/main" val="1211699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Debbie to explain</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8</a:t>
            </a:fld>
            <a:endParaRPr lang="en-GB"/>
          </a:p>
        </p:txBody>
      </p:sp>
    </p:spTree>
    <p:extLst>
      <p:ext uri="{BB962C8B-B14F-4D97-AF65-F5344CB8AC3E}">
        <p14:creationId xmlns:p14="http://schemas.microsoft.com/office/powerpoint/2010/main" val="2039505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Debbie to talk to </a:t>
            </a:r>
            <a:endParaRPr lang="en-GB" dirty="0"/>
          </a:p>
        </p:txBody>
      </p:sp>
      <p:sp>
        <p:nvSpPr>
          <p:cNvPr id="4" name="Footer Placeholder 3"/>
          <p:cNvSpPr>
            <a:spLocks noGrp="1"/>
          </p:cNvSpPr>
          <p:nvPr>
            <p:ph type="ftr" sz="quarter" idx="10"/>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1"/>
          </p:nvPr>
        </p:nvSpPr>
        <p:spPr/>
        <p:txBody>
          <a:bodyPr/>
          <a:lstStyle/>
          <a:p>
            <a:fld id="{C68D47C2-6976-43E3-9376-BE7F31808A7F}" type="slidenum">
              <a:rPr lang="en-GB" smtClean="0"/>
              <a:t>9</a:t>
            </a:fld>
            <a:endParaRPr lang="en-GB"/>
          </a:p>
        </p:txBody>
      </p:sp>
    </p:spTree>
    <p:extLst>
      <p:ext uri="{BB962C8B-B14F-4D97-AF65-F5344CB8AC3E}">
        <p14:creationId xmlns:p14="http://schemas.microsoft.com/office/powerpoint/2010/main" val="2979501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356125-5DE0-4A51-B076-F8AB703A9BBA}" type="datetime1">
              <a:rPr lang="en-GB" smtClean="0"/>
              <a:t>15/09/2017</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
        <p:nvSpPr>
          <p:cNvPr id="6" name="Slide Number Placeholder 5"/>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261854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288516-4568-448B-BAC0-EADA69CA5C19}" type="datetime1">
              <a:rPr lang="en-GB" smtClean="0"/>
              <a:t>15/09/2017</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
        <p:nvSpPr>
          <p:cNvPr id="6" name="Slide Number Placeholder 5"/>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8580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960930-D5AC-4F23-914D-CCC64F8DB607}" type="datetime1">
              <a:rPr lang="en-GB" smtClean="0"/>
              <a:t>15/09/2017</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
        <p:nvSpPr>
          <p:cNvPr id="6" name="Slide Number Placeholder 5"/>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189223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5402B-B293-4424-9EE2-D8D55E0CEE91}" type="datetime1">
              <a:rPr lang="en-GB" smtClean="0"/>
              <a:t>15/09/2017</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
        <p:nvSpPr>
          <p:cNvPr id="6" name="Slide Number Placeholder 5"/>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365487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8C4DA-C689-470F-9F26-4BF8F660EDD3}" type="datetime1">
              <a:rPr lang="en-GB" smtClean="0"/>
              <a:t>15/09/2017</a:t>
            </a:fld>
            <a:endParaRPr lang="en-GB"/>
          </a:p>
        </p:txBody>
      </p:sp>
      <p:sp>
        <p:nvSpPr>
          <p:cNvPr id="5" name="Footer Placeholder 4"/>
          <p:cNvSpPr>
            <a:spLocks noGrp="1"/>
          </p:cNvSpPr>
          <p:nvPr>
            <p:ph type="ftr" sz="quarter" idx="11"/>
          </p:nvPr>
        </p:nvSpPr>
        <p:spPr/>
        <p:txBody>
          <a:bodyPr/>
          <a:lstStyle/>
          <a:p>
            <a:r>
              <a:rPr lang="en-GB" smtClean="0"/>
              <a:t>Safeguarding Forum 21st September 2017</a:t>
            </a:r>
            <a:endParaRPr lang="en-GB"/>
          </a:p>
        </p:txBody>
      </p:sp>
      <p:sp>
        <p:nvSpPr>
          <p:cNvPr id="6" name="Slide Number Placeholder 5"/>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139626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2EF54B-2B6B-4B56-9277-BFA05B9CDB06}" type="datetime1">
              <a:rPr lang="en-GB" smtClean="0"/>
              <a:t>15/09/2017</a:t>
            </a:fld>
            <a:endParaRPr lang="en-GB"/>
          </a:p>
        </p:txBody>
      </p:sp>
      <p:sp>
        <p:nvSpPr>
          <p:cNvPr id="6" name="Footer Placeholder 5"/>
          <p:cNvSpPr>
            <a:spLocks noGrp="1"/>
          </p:cNvSpPr>
          <p:nvPr>
            <p:ph type="ftr" sz="quarter" idx="11"/>
          </p:nvPr>
        </p:nvSpPr>
        <p:spPr/>
        <p:txBody>
          <a:bodyPr/>
          <a:lstStyle/>
          <a:p>
            <a:r>
              <a:rPr lang="en-GB" smtClean="0"/>
              <a:t>Safeguarding Forum 21st September 2017</a:t>
            </a:r>
            <a:endParaRPr lang="en-GB"/>
          </a:p>
        </p:txBody>
      </p:sp>
      <p:sp>
        <p:nvSpPr>
          <p:cNvPr id="7" name="Slide Number Placeholder 6"/>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118095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7BE6A5-0CDF-4EAC-AF51-9123164189E1}" type="datetime1">
              <a:rPr lang="en-GB" smtClean="0"/>
              <a:t>15/09/2017</a:t>
            </a:fld>
            <a:endParaRPr lang="en-GB"/>
          </a:p>
        </p:txBody>
      </p:sp>
      <p:sp>
        <p:nvSpPr>
          <p:cNvPr id="8" name="Footer Placeholder 7"/>
          <p:cNvSpPr>
            <a:spLocks noGrp="1"/>
          </p:cNvSpPr>
          <p:nvPr>
            <p:ph type="ftr" sz="quarter" idx="11"/>
          </p:nvPr>
        </p:nvSpPr>
        <p:spPr/>
        <p:txBody>
          <a:bodyPr/>
          <a:lstStyle/>
          <a:p>
            <a:r>
              <a:rPr lang="en-GB" smtClean="0"/>
              <a:t>Safeguarding Forum 21st September 2017</a:t>
            </a:r>
            <a:endParaRPr lang="en-GB"/>
          </a:p>
        </p:txBody>
      </p:sp>
      <p:sp>
        <p:nvSpPr>
          <p:cNvPr id="9" name="Slide Number Placeholder 8"/>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408749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4A7967-26A8-4A80-B6AA-0FA63ECEFD32}" type="datetime1">
              <a:rPr lang="en-GB" smtClean="0"/>
              <a:t>15/09/2017</a:t>
            </a:fld>
            <a:endParaRPr lang="en-GB"/>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2863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8CA67-A74D-413B-A9CB-7241965248CA}" type="datetime1">
              <a:rPr lang="en-GB" smtClean="0"/>
              <a:t>15/09/2017</a:t>
            </a:fld>
            <a:endParaRPr lang="en-GB"/>
          </a:p>
        </p:txBody>
      </p:sp>
      <p:sp>
        <p:nvSpPr>
          <p:cNvPr id="3" name="Footer Placeholder 2"/>
          <p:cNvSpPr>
            <a:spLocks noGrp="1"/>
          </p:cNvSpPr>
          <p:nvPr>
            <p:ph type="ftr" sz="quarter" idx="11"/>
          </p:nvPr>
        </p:nvSpPr>
        <p:spPr/>
        <p:txBody>
          <a:bodyPr/>
          <a:lstStyle/>
          <a:p>
            <a:r>
              <a:rPr lang="en-GB" smtClean="0"/>
              <a:t>Safeguarding Forum 21st September 2017</a:t>
            </a:r>
            <a:endParaRPr lang="en-GB"/>
          </a:p>
        </p:txBody>
      </p:sp>
      <p:sp>
        <p:nvSpPr>
          <p:cNvPr id="4" name="Slide Number Placeholder 3"/>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151823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1CC-08D6-4833-BB5F-A70B16F6268A}" type="datetime1">
              <a:rPr lang="en-GB" smtClean="0"/>
              <a:t>15/09/2017</a:t>
            </a:fld>
            <a:endParaRPr lang="en-GB"/>
          </a:p>
        </p:txBody>
      </p:sp>
      <p:sp>
        <p:nvSpPr>
          <p:cNvPr id="6" name="Footer Placeholder 5"/>
          <p:cNvSpPr>
            <a:spLocks noGrp="1"/>
          </p:cNvSpPr>
          <p:nvPr>
            <p:ph type="ftr" sz="quarter" idx="11"/>
          </p:nvPr>
        </p:nvSpPr>
        <p:spPr/>
        <p:txBody>
          <a:bodyPr/>
          <a:lstStyle/>
          <a:p>
            <a:r>
              <a:rPr lang="en-GB" smtClean="0"/>
              <a:t>Safeguarding Forum 21st September 2017</a:t>
            </a:r>
            <a:endParaRPr lang="en-GB"/>
          </a:p>
        </p:txBody>
      </p:sp>
      <p:sp>
        <p:nvSpPr>
          <p:cNvPr id="7" name="Slide Number Placeholder 6"/>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232999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ECEFB-D094-4963-8BF7-301342BDAA51}" type="datetime1">
              <a:rPr lang="en-GB" smtClean="0"/>
              <a:t>15/09/2017</a:t>
            </a:fld>
            <a:endParaRPr lang="en-GB"/>
          </a:p>
        </p:txBody>
      </p:sp>
      <p:sp>
        <p:nvSpPr>
          <p:cNvPr id="6" name="Footer Placeholder 5"/>
          <p:cNvSpPr>
            <a:spLocks noGrp="1"/>
          </p:cNvSpPr>
          <p:nvPr>
            <p:ph type="ftr" sz="quarter" idx="11"/>
          </p:nvPr>
        </p:nvSpPr>
        <p:spPr/>
        <p:txBody>
          <a:bodyPr/>
          <a:lstStyle/>
          <a:p>
            <a:r>
              <a:rPr lang="en-GB" smtClean="0"/>
              <a:t>Safeguarding Forum 21st September 2017</a:t>
            </a:r>
            <a:endParaRPr lang="en-GB"/>
          </a:p>
        </p:txBody>
      </p:sp>
      <p:sp>
        <p:nvSpPr>
          <p:cNvPr id="7" name="Slide Number Placeholder 6"/>
          <p:cNvSpPr>
            <a:spLocks noGrp="1"/>
          </p:cNvSpPr>
          <p:nvPr>
            <p:ph type="sldNum" sz="quarter" idx="12"/>
          </p:nvPr>
        </p:nvSpPr>
        <p:spPr/>
        <p:txBody>
          <a:bodyPr/>
          <a:lstStyle/>
          <a:p>
            <a:fld id="{CB959ED2-CB7A-4B52-8814-C6EADC8B2348}" type="slidenum">
              <a:rPr lang="en-GB" smtClean="0"/>
              <a:t>‹#›</a:t>
            </a:fld>
            <a:endParaRPr lang="en-GB"/>
          </a:p>
        </p:txBody>
      </p:sp>
    </p:spTree>
    <p:extLst>
      <p:ext uri="{BB962C8B-B14F-4D97-AF65-F5344CB8AC3E}">
        <p14:creationId xmlns:p14="http://schemas.microsoft.com/office/powerpoint/2010/main" val="182904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9651D-2828-4D03-9EC3-E2E54F08FF34}" type="datetime1">
              <a:rPr lang="en-GB" smtClean="0"/>
              <a:t>15/09/2017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Safeguarding Forum 21st September 2017</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59ED2-CB7A-4B52-8814-C6EADC8B2348}" type="slidenum">
              <a:rPr lang="en-GB" smtClean="0"/>
              <a:t>‹#›</a:t>
            </a:fld>
            <a:endParaRPr lang="en-GB"/>
          </a:p>
        </p:txBody>
      </p:sp>
    </p:spTree>
    <p:extLst>
      <p:ext uri="{BB962C8B-B14F-4D97-AF65-F5344CB8AC3E}">
        <p14:creationId xmlns:p14="http://schemas.microsoft.com/office/powerpoint/2010/main" val="425381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GB" sz="4800" b="1" dirty="0" smtClean="0">
                <a:latin typeface="Impact" panose="020B0806030902050204" pitchFamily="34" charset="0"/>
              </a:rPr>
              <a:t>Weep, Sleep, Repeat</a:t>
            </a:r>
            <a:endParaRPr lang="en-GB" sz="4800" b="1" dirty="0">
              <a:latin typeface="Impact" panose="020B0806030902050204" pitchFamily="34" charset="0"/>
            </a:endParaRPr>
          </a:p>
        </p:txBody>
      </p:sp>
      <p:sp>
        <p:nvSpPr>
          <p:cNvPr id="3" name="Subtitle 2"/>
          <p:cNvSpPr>
            <a:spLocks noGrp="1"/>
          </p:cNvSpPr>
          <p:nvPr>
            <p:ph type="subTitle" idx="1"/>
          </p:nvPr>
        </p:nvSpPr>
        <p:spPr>
          <a:solidFill>
            <a:schemeClr val="accent5">
              <a:lumMod val="20000"/>
              <a:lumOff val="80000"/>
            </a:schemeClr>
          </a:solidFill>
        </p:spPr>
        <p:txBody>
          <a:bodyPr>
            <a:normAutofit lnSpcReduction="10000"/>
          </a:bodyPr>
          <a:lstStyle/>
          <a:p>
            <a:r>
              <a:rPr lang="en-GB" sz="2800" dirty="0" smtClean="0"/>
              <a:t>The impact of childhood neglect, and the development of a Neglect Pathway for the Isle of Man</a:t>
            </a:r>
          </a:p>
          <a:p>
            <a:r>
              <a:rPr lang="en-GB" sz="2800" i="1" dirty="0" smtClean="0">
                <a:solidFill>
                  <a:schemeClr val="tx1">
                    <a:lumMod val="65000"/>
                    <a:lumOff val="35000"/>
                  </a:schemeClr>
                </a:solidFill>
              </a:rPr>
              <a:t>Christine Urquhart and Debbie Brayshaw</a:t>
            </a:r>
            <a:endParaRPr lang="en-GB" sz="2800" i="1" dirty="0">
              <a:solidFill>
                <a:schemeClr val="tx1">
                  <a:lumMod val="65000"/>
                  <a:lumOff val="35000"/>
                </a:schemeClr>
              </a:solidFill>
            </a:endParaRPr>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1</a:t>
            </a:fld>
            <a:endParaRPr lang="en-GB"/>
          </a:p>
        </p:txBody>
      </p:sp>
    </p:spTree>
    <p:extLst>
      <p:ext uri="{BB962C8B-B14F-4D97-AF65-F5344CB8AC3E}">
        <p14:creationId xmlns:p14="http://schemas.microsoft.com/office/powerpoint/2010/main" val="618124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for Professionals……….</a:t>
            </a:r>
            <a:endParaRPr lang="en-GB" dirty="0"/>
          </a:p>
        </p:txBody>
      </p:sp>
      <p:sp>
        <p:nvSpPr>
          <p:cNvPr id="3" name="Content Placeholder 2"/>
          <p:cNvSpPr>
            <a:spLocks noGrp="1"/>
          </p:cNvSpPr>
          <p:nvPr>
            <p:ph idx="1"/>
          </p:nvPr>
        </p:nvSpPr>
        <p:spPr/>
        <p:txBody>
          <a:bodyPr/>
          <a:lstStyle/>
          <a:p>
            <a:r>
              <a:rPr lang="en-GB" dirty="0" smtClean="0"/>
              <a:t>Listen to children</a:t>
            </a:r>
          </a:p>
          <a:p>
            <a:r>
              <a:rPr lang="en-GB" dirty="0" smtClean="0"/>
              <a:t>Watch for signs</a:t>
            </a:r>
          </a:p>
          <a:p>
            <a:r>
              <a:rPr lang="en-GB" dirty="0" smtClean="0"/>
              <a:t>Care </a:t>
            </a:r>
          </a:p>
          <a:p>
            <a:r>
              <a:rPr lang="en-GB" dirty="0" smtClean="0"/>
              <a:t>Question and explore “gut” feelings</a:t>
            </a:r>
          </a:p>
          <a:p>
            <a:r>
              <a:rPr lang="en-GB" dirty="0" smtClean="0"/>
              <a:t>Support children emotionally</a:t>
            </a:r>
          </a:p>
          <a:p>
            <a:r>
              <a:rPr lang="en-GB" dirty="0" smtClean="0"/>
              <a:t>Hope for the future</a:t>
            </a:r>
            <a:endParaRPr lang="en-GB" dirty="0"/>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10</a:t>
            </a:fld>
            <a:endParaRPr lang="en-GB"/>
          </a:p>
        </p:txBody>
      </p:sp>
    </p:spTree>
    <p:extLst>
      <p:ext uri="{BB962C8B-B14F-4D97-AF65-F5344CB8AC3E}">
        <p14:creationId xmlns:p14="http://schemas.microsoft.com/office/powerpoint/2010/main" val="140977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41039" y="219134"/>
            <a:ext cx="8229600" cy="576064"/>
          </a:xfrm>
        </p:spPr>
        <p:txBody>
          <a:bodyPr>
            <a:normAutofit fontScale="90000"/>
          </a:bodyPr>
          <a:lstStyle/>
          <a:p>
            <a:r>
              <a:rPr lang="en-GB" dirty="0" smtClean="0"/>
              <a:t/>
            </a:r>
            <a:br>
              <a:rPr lang="en-GB" dirty="0" smtClean="0"/>
            </a:br>
            <a:r>
              <a:rPr lang="en-GB" b="1" dirty="0" smtClean="0"/>
              <a:t>Christine’s Legacy</a:t>
            </a:r>
            <a:r>
              <a:rPr lang="en-GB" dirty="0" smtClean="0"/>
              <a:t>……………………</a:t>
            </a:r>
            <a:endParaRPr lang="en-GB" dirty="0"/>
          </a:p>
        </p:txBody>
      </p:sp>
      <p:sp>
        <p:nvSpPr>
          <p:cNvPr id="12" name="Content Placeholder 11"/>
          <p:cNvSpPr>
            <a:spLocks noGrp="1"/>
          </p:cNvSpPr>
          <p:nvPr>
            <p:ph idx="1"/>
          </p:nvPr>
        </p:nvSpPr>
        <p:spPr/>
        <p:txBody>
          <a:bodyPr>
            <a:normAutofit/>
          </a:bodyPr>
          <a:lstStyle/>
          <a:p>
            <a:r>
              <a:rPr lang="en-GB" sz="4000" b="1" dirty="0" smtClean="0"/>
              <a:t>WEEP</a:t>
            </a:r>
          </a:p>
          <a:p>
            <a:endParaRPr lang="en-GB" sz="4000" dirty="0" smtClean="0"/>
          </a:p>
          <a:p>
            <a:r>
              <a:rPr lang="en-GB" sz="4000" b="1" dirty="0" smtClean="0"/>
              <a:t>SLEEP</a:t>
            </a:r>
          </a:p>
          <a:p>
            <a:endParaRPr lang="en-GB" sz="4000" dirty="0" smtClean="0"/>
          </a:p>
          <a:p>
            <a:r>
              <a:rPr lang="en-GB" sz="4000" b="1" dirty="0" smtClean="0"/>
              <a:t>REPEAT</a:t>
            </a:r>
            <a:endParaRPr lang="en-GB" sz="4000" b="1" dirty="0"/>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11</a:t>
            </a:fld>
            <a:endParaRPr lang="en-GB"/>
          </a:p>
        </p:txBody>
      </p:sp>
      <p:sp>
        <p:nvSpPr>
          <p:cNvPr id="13" name="Content Placeholder 12"/>
          <p:cNvSpPr>
            <a:spLocks noGrp="1"/>
          </p:cNvSpPr>
          <p:nvPr>
            <p:ph sz="half" idx="4294967295"/>
          </p:nvPr>
        </p:nvSpPr>
        <p:spPr>
          <a:xfrm>
            <a:off x="4529138" y="1268413"/>
            <a:ext cx="4614862" cy="4886325"/>
          </a:xfrm>
        </p:spPr>
        <p:txBody>
          <a:bodyPr>
            <a:normAutofit fontScale="85000" lnSpcReduction="10000"/>
          </a:bodyPr>
          <a:lstStyle/>
          <a:p>
            <a:r>
              <a:rPr lang="en-GB" dirty="0" smtClean="0"/>
              <a:t>Increase our awareness to the impact of Neglect on children and young peoples overall development</a:t>
            </a:r>
          </a:p>
          <a:p>
            <a:pPr marL="0" indent="0">
              <a:buNone/>
            </a:pPr>
            <a:endParaRPr lang="en-GB" dirty="0"/>
          </a:p>
          <a:p>
            <a:r>
              <a:rPr lang="en-GB" dirty="0" smtClean="0"/>
              <a:t>Awaken our professional curiosity with knowledge and skills to effectively intervene</a:t>
            </a:r>
          </a:p>
          <a:p>
            <a:pPr marL="0" indent="0">
              <a:buNone/>
            </a:pPr>
            <a:endParaRPr lang="en-GB" dirty="0" smtClean="0"/>
          </a:p>
          <a:p>
            <a:r>
              <a:rPr lang="en-GB" dirty="0" smtClean="0"/>
              <a:t>STOP the pervasive pattern and impact of NEGLECT</a:t>
            </a:r>
            <a:endParaRPr lang="en-GB" dirty="0"/>
          </a:p>
        </p:txBody>
      </p:sp>
    </p:spTree>
    <p:extLst>
      <p:ext uri="{BB962C8B-B14F-4D97-AF65-F5344CB8AC3E}">
        <p14:creationId xmlns:p14="http://schemas.microsoft.com/office/powerpoint/2010/main" val="76063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Questions and answers?!</a:t>
            </a:r>
            <a:endParaRPr lang="en-GB" b="1"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12</a:t>
            </a:fld>
            <a:endParaRPr lang="en-GB"/>
          </a:p>
        </p:txBody>
      </p:sp>
    </p:spTree>
    <p:extLst>
      <p:ext uri="{BB962C8B-B14F-4D97-AF65-F5344CB8AC3E}">
        <p14:creationId xmlns:p14="http://schemas.microsoft.com/office/powerpoint/2010/main" val="3778382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GB" dirty="0" smtClean="0">
                <a:latin typeface="Impact" panose="020B0806030902050204" pitchFamily="34" charset="0"/>
              </a:rPr>
              <a:t>Introductions and aims of the workshop</a:t>
            </a:r>
            <a:endParaRPr lang="en-GB" dirty="0">
              <a:latin typeface="Impact" panose="020B080603090205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b="1" dirty="0" smtClean="0"/>
              <a:t>Christine</a:t>
            </a:r>
            <a:r>
              <a:rPr lang="en-GB" dirty="0" smtClean="0"/>
              <a:t>: </a:t>
            </a:r>
            <a:r>
              <a:rPr lang="en-GB" i="1" dirty="0" smtClean="0"/>
              <a:t>will be sharing her experiences to illustrate impact of Neglect and what professionals need to do</a:t>
            </a:r>
            <a:r>
              <a:rPr lang="en-GB" dirty="0" smtClean="0"/>
              <a:t>.</a:t>
            </a:r>
          </a:p>
          <a:p>
            <a:endParaRPr lang="en-GB" dirty="0"/>
          </a:p>
          <a:p>
            <a:r>
              <a:rPr lang="en-GB" b="1" dirty="0" smtClean="0"/>
              <a:t>Debbie: </a:t>
            </a:r>
            <a:r>
              <a:rPr lang="en-GB" i="1" dirty="0" smtClean="0"/>
              <a:t>will be introducing the SCB Neglect Pathway – the framework for improving professional responses to Neglect.</a:t>
            </a:r>
            <a:endParaRPr lang="en-GB" b="1" i="1" dirty="0"/>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2</a:t>
            </a:fld>
            <a:endParaRPr lang="en-GB"/>
          </a:p>
        </p:txBody>
      </p:sp>
    </p:spTree>
    <p:extLst>
      <p:ext uri="{BB962C8B-B14F-4D97-AF65-F5344CB8AC3E}">
        <p14:creationId xmlns:p14="http://schemas.microsoft.com/office/powerpoint/2010/main" val="747679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smtClean="0">
                <a:latin typeface="Impact" panose="020B0806030902050204" pitchFamily="34" charset="0"/>
              </a:rPr>
              <a:t>WEEP, SLEEP, REPEAT…..</a:t>
            </a:r>
            <a:endParaRPr lang="en-GB" dirty="0">
              <a:latin typeface="Impact" panose="020B0806030902050204" pitchFamily="34" charset="0"/>
            </a:endParaRPr>
          </a:p>
        </p:txBody>
      </p:sp>
      <p:sp>
        <p:nvSpPr>
          <p:cNvPr id="7" name="Subtitle 6"/>
          <p:cNvSpPr>
            <a:spLocks noGrp="1"/>
          </p:cNvSpPr>
          <p:nvPr>
            <p:ph type="subTitle" idx="1"/>
          </p:nvPr>
        </p:nvSpPr>
        <p:spPr/>
        <p:txBody>
          <a:bodyPr/>
          <a:lstStyle/>
          <a:p>
            <a:r>
              <a:rPr lang="en-GB" dirty="0" smtClean="0"/>
              <a:t>Understanding Christine’s experiences……….</a:t>
            </a:r>
            <a:endParaRPr lang="en-GB" dirty="0"/>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3</a:t>
            </a:fld>
            <a:endParaRPr lang="en-GB"/>
          </a:p>
        </p:txBody>
      </p:sp>
    </p:spTree>
    <p:extLst>
      <p:ext uri="{BB962C8B-B14F-4D97-AF65-F5344CB8AC3E}">
        <p14:creationId xmlns:p14="http://schemas.microsoft.com/office/powerpoint/2010/main" val="2106375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sz="5400" b="1" dirty="0" smtClean="0"/>
              <a:t>Defining neglect….</a:t>
            </a:r>
            <a:endParaRPr lang="en-GB" sz="5400" b="1" dirty="0"/>
          </a:p>
        </p:txBody>
      </p:sp>
      <p:sp>
        <p:nvSpPr>
          <p:cNvPr id="10" name="Content Placeholder 9"/>
          <p:cNvSpPr>
            <a:spLocks noGrp="1"/>
          </p:cNvSpPr>
          <p:nvPr>
            <p:ph idx="1"/>
          </p:nvPr>
        </p:nvSpPr>
        <p:spPr/>
        <p:txBody>
          <a:bodyPr/>
          <a:lstStyle/>
          <a:p>
            <a:pPr marL="0" indent="0">
              <a:buNone/>
            </a:pPr>
            <a:endParaRPr lang="en-GB" dirty="0" smtClean="0"/>
          </a:p>
          <a:p>
            <a:pPr marL="0" indent="0" algn="ctr">
              <a:buNone/>
            </a:pPr>
            <a:r>
              <a:rPr lang="en-GB" sz="4000" dirty="0" smtClean="0">
                <a:latin typeface="Impact" panose="020B0806030902050204" pitchFamily="34" charset="0"/>
              </a:rPr>
              <a:t>“Carpets and soft furnishings do not make for a loving home environment…..”</a:t>
            </a:r>
            <a:endParaRPr lang="en-GB" sz="4000" dirty="0">
              <a:latin typeface="Impact" panose="020B0806030902050204" pitchFamily="34" charset="0"/>
            </a:endParaRPr>
          </a:p>
        </p:txBody>
      </p:sp>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4</a:t>
            </a:fld>
            <a:endParaRPr lang="en-GB"/>
          </a:p>
        </p:txBody>
      </p:sp>
    </p:spTree>
    <p:extLst>
      <p:ext uri="{BB962C8B-B14F-4D97-AF65-F5344CB8AC3E}">
        <p14:creationId xmlns:p14="http://schemas.microsoft.com/office/powerpoint/2010/main" val="253353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Safeguarding Forum 21st September 2017</a:t>
            </a:r>
            <a:endParaRPr lang="en-GB"/>
          </a:p>
        </p:txBody>
      </p:sp>
      <p:sp>
        <p:nvSpPr>
          <p:cNvPr id="5" name="Slide Number Placeholder 4"/>
          <p:cNvSpPr>
            <a:spLocks noGrp="1"/>
          </p:cNvSpPr>
          <p:nvPr>
            <p:ph type="sldNum" sz="quarter" idx="12"/>
          </p:nvPr>
        </p:nvSpPr>
        <p:spPr/>
        <p:txBody>
          <a:bodyPr/>
          <a:lstStyle/>
          <a:p>
            <a:fld id="{CB959ED2-CB7A-4B52-8814-C6EADC8B2348}" type="slidenum">
              <a:rPr lang="en-GB" smtClean="0"/>
              <a:t>5</a:t>
            </a:fld>
            <a:endParaRPr lang="en-GB"/>
          </a:p>
        </p:txBody>
      </p:sp>
      <p:sp>
        <p:nvSpPr>
          <p:cNvPr id="6" name="Rectangle 5"/>
          <p:cNvSpPr/>
          <p:nvPr/>
        </p:nvSpPr>
        <p:spPr>
          <a:xfrm>
            <a:off x="539552" y="474345"/>
            <a:ext cx="8136904" cy="5324535"/>
          </a:xfrm>
          <a:prstGeom prst="rect">
            <a:avLst/>
          </a:prstGeom>
        </p:spPr>
        <p:txBody>
          <a:bodyPr wrap="square">
            <a:spAutoFit/>
          </a:bodyPr>
          <a:lstStyle/>
          <a:p>
            <a:r>
              <a:rPr lang="en-GB" sz="2000" dirty="0"/>
              <a:t>“</a:t>
            </a:r>
            <a:r>
              <a:rPr lang="en-GB" sz="2000" b="1" dirty="0"/>
              <a:t> </a:t>
            </a:r>
            <a:r>
              <a:rPr lang="en-GB" sz="2000" dirty="0"/>
              <a:t>Neglect is the persistent failure to meet a child’s basic physical and/or psychological needs, likely to result in the serious impairment of the child’s health or development</a:t>
            </a:r>
            <a:r>
              <a:rPr lang="en-GB" sz="2000" dirty="0" smtClean="0"/>
              <a:t>.</a:t>
            </a:r>
          </a:p>
          <a:p>
            <a:endParaRPr lang="en-GB" sz="2000" dirty="0" smtClean="0"/>
          </a:p>
          <a:p>
            <a:r>
              <a:rPr lang="en-GB" sz="2000" dirty="0" smtClean="0"/>
              <a:t>Neglect </a:t>
            </a:r>
            <a:r>
              <a:rPr lang="en-GB" sz="2000" dirty="0"/>
              <a:t>may occur during pregnancy as a result of maternal substance abuse. </a:t>
            </a:r>
          </a:p>
          <a:p>
            <a:endParaRPr lang="en-GB" sz="2000" dirty="0" smtClean="0"/>
          </a:p>
          <a:p>
            <a:r>
              <a:rPr lang="en-GB" sz="2000" dirty="0" smtClean="0"/>
              <a:t>Once </a:t>
            </a:r>
            <a:r>
              <a:rPr lang="en-GB" sz="2000" dirty="0"/>
              <a:t>a child is born, neglect may involve a parent or carer failing to:</a:t>
            </a:r>
          </a:p>
          <a:p>
            <a:r>
              <a:rPr lang="en-GB" sz="2000" dirty="0"/>
              <a:t> ● provide adequate food, clothing and shelter (including exclusion from home or abandonment);</a:t>
            </a:r>
          </a:p>
          <a:p>
            <a:r>
              <a:rPr lang="en-GB" sz="2000" dirty="0"/>
              <a:t> ● protect a child from physical and emotional harm or danger; </a:t>
            </a:r>
          </a:p>
          <a:p>
            <a:r>
              <a:rPr lang="en-GB" sz="2000" dirty="0" smtClean="0"/>
              <a:t> ● </a:t>
            </a:r>
            <a:r>
              <a:rPr lang="en-GB" sz="2000" dirty="0"/>
              <a:t>ensure adequate supervision (including the use of inadequate care-givers); or </a:t>
            </a:r>
          </a:p>
          <a:p>
            <a:r>
              <a:rPr lang="en-GB" sz="2000" dirty="0" smtClean="0"/>
              <a:t> ● </a:t>
            </a:r>
            <a:r>
              <a:rPr lang="en-GB" sz="2000" dirty="0"/>
              <a:t>ensure access to appropriate medical care or treatment. </a:t>
            </a:r>
            <a:endParaRPr lang="en-GB" sz="2000" dirty="0" smtClean="0"/>
          </a:p>
          <a:p>
            <a:endParaRPr lang="en-GB" sz="2000" dirty="0"/>
          </a:p>
          <a:p>
            <a:r>
              <a:rPr lang="en-GB" sz="2000" dirty="0"/>
              <a:t>It may also include neglect of, or unresponsiveness to, a child’s basic emotional needs”. </a:t>
            </a:r>
          </a:p>
        </p:txBody>
      </p:sp>
    </p:spTree>
    <p:extLst>
      <p:ext uri="{BB962C8B-B14F-4D97-AF65-F5344CB8AC3E}">
        <p14:creationId xmlns:p14="http://schemas.microsoft.com/office/powerpoint/2010/main" val="17763192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Barriers to measuring neglect….</a:t>
            </a:r>
            <a:endParaRPr lang="en-GB" dirty="0"/>
          </a:p>
        </p:txBody>
      </p:sp>
      <p:sp>
        <p:nvSpPr>
          <p:cNvPr id="5" name="Text Placeholder 4"/>
          <p:cNvSpPr>
            <a:spLocks noGrp="1"/>
          </p:cNvSpPr>
          <p:nvPr>
            <p:ph type="body" idx="1"/>
          </p:nvPr>
        </p:nvSpPr>
        <p:spPr/>
        <p:txBody>
          <a:bodyPr/>
          <a:lstStyle/>
          <a:p>
            <a:endParaRPr lang="en-GB" dirty="0"/>
          </a:p>
        </p:txBody>
      </p:sp>
      <p:sp>
        <p:nvSpPr>
          <p:cNvPr id="6" name="Content Placeholder 5"/>
          <p:cNvSpPr>
            <a:spLocks noGrp="1"/>
          </p:cNvSpPr>
          <p:nvPr>
            <p:ph sz="half" idx="2"/>
          </p:nvPr>
        </p:nvSpPr>
        <p:spPr>
          <a:xfrm>
            <a:off x="457200" y="2174875"/>
            <a:ext cx="4186808" cy="3951288"/>
          </a:xfrm>
        </p:spPr>
        <p:txBody>
          <a:bodyPr/>
          <a:lstStyle/>
          <a:p>
            <a:r>
              <a:rPr lang="en-GB" dirty="0" smtClean="0"/>
              <a:t>Judgemental                         V</a:t>
            </a:r>
          </a:p>
          <a:p>
            <a:endParaRPr lang="en-GB" dirty="0" smtClean="0"/>
          </a:p>
          <a:p>
            <a:r>
              <a:rPr lang="en-GB" dirty="0" smtClean="0"/>
              <a:t>Circumstantial</a:t>
            </a:r>
            <a:r>
              <a:rPr lang="en-GB" dirty="0" smtClean="0"/>
              <a:t>                        </a:t>
            </a:r>
          </a:p>
          <a:p>
            <a:endParaRPr lang="en-GB" dirty="0" smtClean="0"/>
          </a:p>
          <a:p>
            <a:r>
              <a:rPr lang="en-GB" dirty="0" smtClean="0"/>
              <a:t>Incident</a:t>
            </a:r>
          </a:p>
          <a:p>
            <a:endParaRPr lang="en-GB" dirty="0" smtClean="0"/>
          </a:p>
          <a:p>
            <a:r>
              <a:rPr lang="en-GB" dirty="0" smtClean="0"/>
              <a:t>Parental support</a:t>
            </a:r>
          </a:p>
          <a:p>
            <a:pPr marL="0" indent="0">
              <a:buNone/>
            </a:pPr>
            <a:endParaRPr lang="en-GB" dirty="0"/>
          </a:p>
        </p:txBody>
      </p:sp>
      <p:sp>
        <p:nvSpPr>
          <p:cNvPr id="7" name="Text Placeholder 6"/>
          <p:cNvSpPr>
            <a:spLocks noGrp="1"/>
          </p:cNvSpPr>
          <p:nvPr>
            <p:ph type="body" sz="quarter" idx="3"/>
          </p:nvPr>
        </p:nvSpPr>
        <p:spPr/>
        <p:txBody>
          <a:bodyPr/>
          <a:lstStyle/>
          <a:p>
            <a:endParaRPr lang="en-GB" dirty="0"/>
          </a:p>
        </p:txBody>
      </p:sp>
      <p:sp>
        <p:nvSpPr>
          <p:cNvPr id="8" name="Content Placeholder 7"/>
          <p:cNvSpPr>
            <a:spLocks noGrp="1"/>
          </p:cNvSpPr>
          <p:nvPr>
            <p:ph sz="quarter" idx="4"/>
          </p:nvPr>
        </p:nvSpPr>
        <p:spPr/>
        <p:txBody>
          <a:bodyPr/>
          <a:lstStyle/>
          <a:p>
            <a:r>
              <a:rPr lang="en-GB" dirty="0" smtClean="0"/>
              <a:t>Judgment</a:t>
            </a:r>
          </a:p>
          <a:p>
            <a:endParaRPr lang="en-GB" dirty="0" smtClean="0"/>
          </a:p>
          <a:p>
            <a:r>
              <a:rPr lang="en-GB" dirty="0" smtClean="0"/>
              <a:t>Fundamental</a:t>
            </a:r>
          </a:p>
          <a:p>
            <a:endParaRPr lang="en-GB" dirty="0" smtClean="0"/>
          </a:p>
          <a:p>
            <a:r>
              <a:rPr lang="en-GB" dirty="0" smtClean="0"/>
              <a:t>Cumulative pattern</a:t>
            </a:r>
          </a:p>
          <a:p>
            <a:endParaRPr lang="en-GB" dirty="0" smtClean="0"/>
          </a:p>
          <a:p>
            <a:r>
              <a:rPr lang="en-GB" dirty="0" smtClean="0"/>
              <a:t>Impact on the child</a:t>
            </a:r>
            <a:endParaRPr lang="en-GB" dirty="0"/>
          </a:p>
        </p:txBody>
      </p:sp>
      <p:sp>
        <p:nvSpPr>
          <p:cNvPr id="2" name="Footer Placeholder 1"/>
          <p:cNvSpPr>
            <a:spLocks noGrp="1"/>
          </p:cNvSpPr>
          <p:nvPr>
            <p:ph type="ftr" sz="quarter" idx="11"/>
          </p:nvPr>
        </p:nvSpPr>
        <p:spPr/>
        <p:txBody>
          <a:bodyPr/>
          <a:lstStyle/>
          <a:p>
            <a:r>
              <a:rPr lang="en-GB" smtClean="0"/>
              <a:t>Safeguarding Forum 21st September 2017</a:t>
            </a:r>
            <a:endParaRPr lang="en-GB"/>
          </a:p>
        </p:txBody>
      </p:sp>
      <p:sp>
        <p:nvSpPr>
          <p:cNvPr id="3" name="Slide Number Placeholder 2"/>
          <p:cNvSpPr>
            <a:spLocks noGrp="1"/>
          </p:cNvSpPr>
          <p:nvPr>
            <p:ph type="sldNum" sz="quarter" idx="12"/>
          </p:nvPr>
        </p:nvSpPr>
        <p:spPr/>
        <p:txBody>
          <a:bodyPr/>
          <a:lstStyle/>
          <a:p>
            <a:fld id="{CB959ED2-CB7A-4B52-8814-C6EADC8B2348}" type="slidenum">
              <a:rPr lang="en-GB" smtClean="0"/>
              <a:t>6</a:t>
            </a:fld>
            <a:endParaRPr lang="en-GB"/>
          </a:p>
        </p:txBody>
      </p:sp>
    </p:spTree>
    <p:extLst>
      <p:ext uri="{BB962C8B-B14F-4D97-AF65-F5344CB8AC3E}">
        <p14:creationId xmlns:p14="http://schemas.microsoft.com/office/powerpoint/2010/main" val="279575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GB" smtClean="0"/>
              <a:t>Safeguarding Forum 21st September 2017</a:t>
            </a:r>
            <a:endParaRPr lang="en-GB"/>
          </a:p>
        </p:txBody>
      </p:sp>
      <p:sp>
        <p:nvSpPr>
          <p:cNvPr id="8" name="Slide Number Placeholder 7"/>
          <p:cNvSpPr>
            <a:spLocks noGrp="1"/>
          </p:cNvSpPr>
          <p:nvPr>
            <p:ph type="sldNum" sz="quarter" idx="12"/>
          </p:nvPr>
        </p:nvSpPr>
        <p:spPr/>
        <p:txBody>
          <a:bodyPr/>
          <a:lstStyle/>
          <a:p>
            <a:fld id="{CB959ED2-CB7A-4B52-8814-C6EADC8B2348}" type="slidenum">
              <a:rPr lang="en-GB" smtClean="0"/>
              <a:t>7</a:t>
            </a:fld>
            <a:endParaRPr lang="en-GB"/>
          </a:p>
        </p:txBody>
      </p:sp>
      <p:cxnSp>
        <p:nvCxnSpPr>
          <p:cNvPr id="45" name="Straight Connector 44"/>
          <p:cNvCxnSpPr/>
          <p:nvPr/>
        </p:nvCxnSpPr>
        <p:spPr>
          <a:xfrm>
            <a:off x="1115616" y="1556792"/>
            <a:ext cx="0"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115616" y="3861048"/>
            <a:ext cx="2304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162263" y="1587962"/>
            <a:ext cx="0"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64021" y="3892218"/>
            <a:ext cx="2304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15616" y="2708920"/>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162263" y="2564904"/>
            <a:ext cx="2232248"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a:off x="1126435" y="2411280"/>
            <a:ext cx="2186608" cy="859446"/>
          </a:xfrm>
          <a:custGeom>
            <a:avLst/>
            <a:gdLst>
              <a:gd name="connsiteX0" fmla="*/ 0 w 2186608"/>
              <a:gd name="connsiteY0" fmla="*/ 119885 h 859446"/>
              <a:gd name="connsiteX1" fmla="*/ 344556 w 2186608"/>
              <a:gd name="connsiteY1" fmla="*/ 504198 h 859446"/>
              <a:gd name="connsiteX2" fmla="*/ 742122 w 2186608"/>
              <a:gd name="connsiteY2" fmla="*/ 66877 h 859446"/>
              <a:gd name="connsiteX3" fmla="*/ 1166191 w 2186608"/>
              <a:gd name="connsiteY3" fmla="*/ 689729 h 859446"/>
              <a:gd name="connsiteX4" fmla="*/ 1630017 w 2186608"/>
              <a:gd name="connsiteY4" fmla="*/ 616 h 859446"/>
              <a:gd name="connsiteX5" fmla="*/ 2040835 w 2186608"/>
              <a:gd name="connsiteY5" fmla="*/ 835503 h 859446"/>
              <a:gd name="connsiteX6" fmla="*/ 2186608 w 2186608"/>
              <a:gd name="connsiteY6" fmla="*/ 649972 h 859446"/>
              <a:gd name="connsiteX7" fmla="*/ 2186608 w 2186608"/>
              <a:gd name="connsiteY7" fmla="*/ 649972 h 859446"/>
              <a:gd name="connsiteX8" fmla="*/ 2186608 w 2186608"/>
              <a:gd name="connsiteY8" fmla="*/ 649972 h 859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6608" h="859446">
                <a:moveTo>
                  <a:pt x="0" y="119885"/>
                </a:moveTo>
                <a:cubicBezTo>
                  <a:pt x="110434" y="316459"/>
                  <a:pt x="220869" y="513033"/>
                  <a:pt x="344556" y="504198"/>
                </a:cubicBezTo>
                <a:cubicBezTo>
                  <a:pt x="468243" y="495363"/>
                  <a:pt x="605183" y="35955"/>
                  <a:pt x="742122" y="66877"/>
                </a:cubicBezTo>
                <a:cubicBezTo>
                  <a:pt x="879061" y="97799"/>
                  <a:pt x="1018209" y="700772"/>
                  <a:pt x="1166191" y="689729"/>
                </a:cubicBezTo>
                <a:cubicBezTo>
                  <a:pt x="1314173" y="678686"/>
                  <a:pt x="1484243" y="-23680"/>
                  <a:pt x="1630017" y="616"/>
                </a:cubicBezTo>
                <a:cubicBezTo>
                  <a:pt x="1775791" y="24912"/>
                  <a:pt x="1948070" y="727277"/>
                  <a:pt x="2040835" y="835503"/>
                </a:cubicBezTo>
                <a:cubicBezTo>
                  <a:pt x="2133600" y="943729"/>
                  <a:pt x="2186608" y="649972"/>
                  <a:pt x="2186608" y="649972"/>
                </a:cubicBezTo>
                <a:lnTo>
                  <a:pt x="2186608" y="649972"/>
                </a:lnTo>
                <a:lnTo>
                  <a:pt x="2186608" y="6499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Freeform 68"/>
          <p:cNvSpPr/>
          <p:nvPr/>
        </p:nvSpPr>
        <p:spPr>
          <a:xfrm rot="833926">
            <a:off x="5255300" y="2310367"/>
            <a:ext cx="2186608" cy="859446"/>
          </a:xfrm>
          <a:custGeom>
            <a:avLst/>
            <a:gdLst>
              <a:gd name="connsiteX0" fmla="*/ 0 w 2186608"/>
              <a:gd name="connsiteY0" fmla="*/ 119885 h 859446"/>
              <a:gd name="connsiteX1" fmla="*/ 344556 w 2186608"/>
              <a:gd name="connsiteY1" fmla="*/ 504198 h 859446"/>
              <a:gd name="connsiteX2" fmla="*/ 742122 w 2186608"/>
              <a:gd name="connsiteY2" fmla="*/ 66877 h 859446"/>
              <a:gd name="connsiteX3" fmla="*/ 1166191 w 2186608"/>
              <a:gd name="connsiteY3" fmla="*/ 689729 h 859446"/>
              <a:gd name="connsiteX4" fmla="*/ 1630017 w 2186608"/>
              <a:gd name="connsiteY4" fmla="*/ 616 h 859446"/>
              <a:gd name="connsiteX5" fmla="*/ 2040835 w 2186608"/>
              <a:gd name="connsiteY5" fmla="*/ 835503 h 859446"/>
              <a:gd name="connsiteX6" fmla="*/ 2186608 w 2186608"/>
              <a:gd name="connsiteY6" fmla="*/ 649972 h 859446"/>
              <a:gd name="connsiteX7" fmla="*/ 2186608 w 2186608"/>
              <a:gd name="connsiteY7" fmla="*/ 649972 h 859446"/>
              <a:gd name="connsiteX8" fmla="*/ 2186608 w 2186608"/>
              <a:gd name="connsiteY8" fmla="*/ 649972 h 859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6608" h="859446">
                <a:moveTo>
                  <a:pt x="0" y="119885"/>
                </a:moveTo>
                <a:cubicBezTo>
                  <a:pt x="110434" y="316459"/>
                  <a:pt x="220869" y="513033"/>
                  <a:pt x="344556" y="504198"/>
                </a:cubicBezTo>
                <a:cubicBezTo>
                  <a:pt x="468243" y="495363"/>
                  <a:pt x="605183" y="35955"/>
                  <a:pt x="742122" y="66877"/>
                </a:cubicBezTo>
                <a:cubicBezTo>
                  <a:pt x="879061" y="97799"/>
                  <a:pt x="1018209" y="700772"/>
                  <a:pt x="1166191" y="689729"/>
                </a:cubicBezTo>
                <a:cubicBezTo>
                  <a:pt x="1314173" y="678686"/>
                  <a:pt x="1484243" y="-23680"/>
                  <a:pt x="1630017" y="616"/>
                </a:cubicBezTo>
                <a:cubicBezTo>
                  <a:pt x="1775791" y="24912"/>
                  <a:pt x="1948070" y="727277"/>
                  <a:pt x="2040835" y="835503"/>
                </a:cubicBezTo>
                <a:cubicBezTo>
                  <a:pt x="2133600" y="943729"/>
                  <a:pt x="2186608" y="649972"/>
                  <a:pt x="2186608" y="649972"/>
                </a:cubicBezTo>
                <a:lnTo>
                  <a:pt x="2186608" y="649972"/>
                </a:lnTo>
                <a:lnTo>
                  <a:pt x="2186608" y="6499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1891338" y="825285"/>
            <a:ext cx="5598840" cy="523220"/>
          </a:xfrm>
          <a:prstGeom prst="rect">
            <a:avLst/>
          </a:prstGeom>
          <a:noFill/>
        </p:spPr>
        <p:txBody>
          <a:bodyPr wrap="none" rtlCol="0">
            <a:spAutoFit/>
          </a:bodyPr>
          <a:lstStyle/>
          <a:p>
            <a:r>
              <a:rPr lang="en-GB" sz="2800" b="1" dirty="0" smtClean="0"/>
              <a:t>NEGLECT is a PATTERN not an EVENT</a:t>
            </a:r>
            <a:endParaRPr lang="en-GB" sz="2800" b="1" dirty="0"/>
          </a:p>
        </p:txBody>
      </p:sp>
      <p:sp>
        <p:nvSpPr>
          <p:cNvPr id="71" name="TextBox 70"/>
          <p:cNvSpPr txBox="1"/>
          <p:nvPr/>
        </p:nvSpPr>
        <p:spPr>
          <a:xfrm>
            <a:off x="3635897" y="2569942"/>
            <a:ext cx="1054862" cy="230832"/>
          </a:xfrm>
          <a:prstGeom prst="rect">
            <a:avLst/>
          </a:prstGeom>
          <a:noFill/>
        </p:spPr>
        <p:txBody>
          <a:bodyPr wrap="square" rtlCol="0">
            <a:spAutoFit/>
          </a:bodyPr>
          <a:lstStyle/>
          <a:p>
            <a:r>
              <a:rPr lang="en-GB" sz="900" dirty="0" smtClean="0"/>
              <a:t>Good enough</a:t>
            </a:r>
            <a:endParaRPr lang="en-GB" sz="900" dirty="0"/>
          </a:p>
        </p:txBody>
      </p:sp>
    </p:spTree>
    <p:extLst>
      <p:ext uri="{BB962C8B-B14F-4D97-AF65-F5344CB8AC3E}">
        <p14:creationId xmlns:p14="http://schemas.microsoft.com/office/powerpoint/2010/main" val="2471907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Safeguarding Forum 21st September 2017</a:t>
            </a:r>
            <a:endParaRPr lang="en-GB"/>
          </a:p>
        </p:txBody>
      </p:sp>
      <p:sp>
        <p:nvSpPr>
          <p:cNvPr id="3" name="Slide Number Placeholder 2"/>
          <p:cNvSpPr>
            <a:spLocks noGrp="1"/>
          </p:cNvSpPr>
          <p:nvPr>
            <p:ph type="sldNum" sz="quarter" idx="12"/>
          </p:nvPr>
        </p:nvSpPr>
        <p:spPr/>
        <p:txBody>
          <a:bodyPr/>
          <a:lstStyle/>
          <a:p>
            <a:fld id="{CB959ED2-CB7A-4B52-8814-C6EADC8B2348}" type="slidenum">
              <a:rPr lang="en-GB" smtClean="0"/>
              <a:t>8</a:t>
            </a:fld>
            <a:endParaRPr lang="en-GB"/>
          </a:p>
        </p:txBody>
      </p:sp>
      <p:sp>
        <p:nvSpPr>
          <p:cNvPr id="4" name="TextBox 3"/>
          <p:cNvSpPr txBox="1"/>
          <p:nvPr/>
        </p:nvSpPr>
        <p:spPr>
          <a:xfrm>
            <a:off x="755576" y="548680"/>
            <a:ext cx="7344816" cy="523220"/>
          </a:xfrm>
          <a:prstGeom prst="rect">
            <a:avLst/>
          </a:prstGeom>
          <a:noFill/>
        </p:spPr>
        <p:txBody>
          <a:bodyPr wrap="square" rtlCol="0">
            <a:spAutoFit/>
          </a:bodyPr>
          <a:lstStyle/>
          <a:p>
            <a:r>
              <a:rPr lang="en-GB" sz="2800" b="1" dirty="0" smtClean="0"/>
              <a:t>Focus on the cumulative and pervasive impact</a:t>
            </a:r>
            <a:endParaRPr lang="en-GB" sz="2800" b="1" dirty="0"/>
          </a:p>
        </p:txBody>
      </p:sp>
      <p:cxnSp>
        <p:nvCxnSpPr>
          <p:cNvPr id="5" name="Straight Connector 4"/>
          <p:cNvCxnSpPr/>
          <p:nvPr/>
        </p:nvCxnSpPr>
        <p:spPr>
          <a:xfrm>
            <a:off x="1115616" y="1988840"/>
            <a:ext cx="0"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88024" y="1988840"/>
            <a:ext cx="0"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5616" y="4293096"/>
            <a:ext cx="2304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88024" y="4277883"/>
            <a:ext cx="23042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Box 54"/>
          <p:cNvSpPr txBox="1"/>
          <p:nvPr/>
        </p:nvSpPr>
        <p:spPr>
          <a:xfrm>
            <a:off x="1331640" y="2852936"/>
            <a:ext cx="432048" cy="1424947"/>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b="1" dirty="0">
                <a:effectLst/>
                <a:ea typeface="Calibri"/>
                <a:cs typeface="Times New Roman"/>
              </a:rPr>
              <a:t>Allegation  of  abuse</a:t>
            </a:r>
          </a:p>
        </p:txBody>
      </p:sp>
      <p:sp>
        <p:nvSpPr>
          <p:cNvPr id="11" name="Text Box 54"/>
          <p:cNvSpPr txBox="1"/>
          <p:nvPr/>
        </p:nvSpPr>
        <p:spPr>
          <a:xfrm>
            <a:off x="5076056" y="2841847"/>
            <a:ext cx="432048" cy="1424947"/>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b="1" dirty="0">
                <a:effectLst/>
                <a:ea typeface="Calibri"/>
                <a:cs typeface="Times New Roman"/>
              </a:rPr>
              <a:t>Allegation  of  abuse</a:t>
            </a:r>
          </a:p>
        </p:txBody>
      </p:sp>
      <p:cxnSp>
        <p:nvCxnSpPr>
          <p:cNvPr id="12" name="Straight Connector 11"/>
          <p:cNvCxnSpPr/>
          <p:nvPr/>
        </p:nvCxnSpPr>
        <p:spPr>
          <a:xfrm>
            <a:off x="1115616" y="3140968"/>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88024" y="3068960"/>
            <a:ext cx="223224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 Box 55"/>
          <p:cNvSpPr txBox="1"/>
          <p:nvPr/>
        </p:nvSpPr>
        <p:spPr>
          <a:xfrm>
            <a:off x="1837978" y="3565409"/>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
        <p:nvSpPr>
          <p:cNvPr id="15" name="Text Box 55"/>
          <p:cNvSpPr txBox="1"/>
          <p:nvPr/>
        </p:nvSpPr>
        <p:spPr>
          <a:xfrm>
            <a:off x="2411760" y="3554320"/>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
        <p:nvSpPr>
          <p:cNvPr id="16" name="Text Box 55"/>
          <p:cNvSpPr txBox="1"/>
          <p:nvPr/>
        </p:nvSpPr>
        <p:spPr>
          <a:xfrm>
            <a:off x="5725269" y="3550431"/>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
        <p:nvSpPr>
          <p:cNvPr id="17" name="Text Box 55"/>
          <p:cNvSpPr txBox="1"/>
          <p:nvPr/>
        </p:nvSpPr>
        <p:spPr>
          <a:xfrm>
            <a:off x="2915114" y="3550431"/>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
        <p:nvSpPr>
          <p:cNvPr id="18" name="Text Box 55"/>
          <p:cNvSpPr txBox="1"/>
          <p:nvPr/>
        </p:nvSpPr>
        <p:spPr>
          <a:xfrm>
            <a:off x="5725269" y="2125483"/>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
        <p:nvSpPr>
          <p:cNvPr id="19" name="Text Box 55"/>
          <p:cNvSpPr txBox="1"/>
          <p:nvPr/>
        </p:nvSpPr>
        <p:spPr>
          <a:xfrm>
            <a:off x="5725269" y="2837957"/>
            <a:ext cx="429766" cy="712474"/>
          </a:xfrm>
          <a:prstGeom prst="rect">
            <a:avLst/>
          </a:prstGeom>
          <a:solidFill>
            <a:schemeClr val="accent1">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ea typeface="Calibri"/>
                <a:cs typeface="Times New Roman"/>
              </a:rPr>
              <a:t>neglect</a:t>
            </a:r>
          </a:p>
        </p:txBody>
      </p:sp>
    </p:spTree>
    <p:extLst>
      <p:ext uri="{BB962C8B-B14F-4D97-AF65-F5344CB8AC3E}">
        <p14:creationId xmlns:p14="http://schemas.microsoft.com/office/powerpoint/2010/main" val="44886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Safeguarding Forum 21st September 2017</a:t>
            </a:r>
            <a:endParaRPr lang="en-GB"/>
          </a:p>
        </p:txBody>
      </p:sp>
      <p:sp>
        <p:nvSpPr>
          <p:cNvPr id="3" name="Slide Number Placeholder 2"/>
          <p:cNvSpPr>
            <a:spLocks noGrp="1"/>
          </p:cNvSpPr>
          <p:nvPr>
            <p:ph type="sldNum" sz="quarter" idx="12"/>
          </p:nvPr>
        </p:nvSpPr>
        <p:spPr/>
        <p:txBody>
          <a:bodyPr/>
          <a:lstStyle/>
          <a:p>
            <a:fld id="{CB959ED2-CB7A-4B52-8814-C6EADC8B2348}" type="slidenum">
              <a:rPr lang="en-GB" smtClean="0"/>
              <a:t>9</a:t>
            </a:fld>
            <a:endParaRPr lang="en-GB"/>
          </a:p>
        </p:txBody>
      </p:sp>
      <p:sp>
        <p:nvSpPr>
          <p:cNvPr id="4" name="Text Box 2"/>
          <p:cNvSpPr>
            <a:spLocks noChangeArrowheads="1"/>
          </p:cNvSpPr>
          <p:nvPr/>
        </p:nvSpPr>
        <p:spPr bwMode="auto">
          <a:xfrm>
            <a:off x="1209675" y="2438400"/>
            <a:ext cx="171450" cy="304800"/>
          </a:xfrm>
          <a:prstGeom prst="ellipse">
            <a:avLst/>
          </a:pr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1057275" y="1228725"/>
            <a:ext cx="866775" cy="676275"/>
          </a:xfrm>
          <a:prstGeom prst="rect">
            <a:avLst/>
          </a:prstGeom>
          <a:solidFill>
            <a:srgbClr val="EAF1DD"/>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Prevent before occurrence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3286125" y="1228725"/>
            <a:ext cx="990600" cy="676275"/>
          </a:xfrm>
          <a:prstGeom prst="rect">
            <a:avLst/>
          </a:prstGeom>
          <a:solidFill>
            <a:srgbClr val="EAF1DD"/>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Prevention of reoccurrence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4886325" y="1228725"/>
            <a:ext cx="895350" cy="676275"/>
          </a:xfrm>
          <a:prstGeom prst="rect">
            <a:avLst/>
          </a:prstGeom>
          <a:solidFill>
            <a:srgbClr val="EAF1DD"/>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Prevention of impairment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6143625" y="1228725"/>
            <a:ext cx="962025" cy="638175"/>
          </a:xfrm>
          <a:prstGeom prst="rect">
            <a:avLst/>
          </a:prstGeom>
          <a:solidFill>
            <a:srgbClr val="EAF1DD"/>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Protection from further harm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7"/>
          <p:cNvSpPr txBox="1">
            <a:spLocks noChangeArrowheads="1"/>
          </p:cNvSpPr>
          <p:nvPr/>
        </p:nvSpPr>
        <p:spPr bwMode="auto">
          <a:xfrm>
            <a:off x="7381875" y="2295525"/>
            <a:ext cx="800100" cy="666750"/>
          </a:xfrm>
          <a:prstGeom prst="rect">
            <a:avLst/>
          </a:prstGeom>
          <a:solidFill>
            <a:srgbClr val="EAF1DD"/>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Long term outcomes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2228850" y="2400300"/>
            <a:ext cx="1352550" cy="600075"/>
          </a:xfrm>
          <a:prstGeom prst="rect">
            <a:avLst/>
          </a:pr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NEGLECT</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9"/>
          <p:cNvSpPr>
            <a:spLocks noChangeArrowheads="1"/>
          </p:cNvSpPr>
          <p:nvPr/>
        </p:nvSpPr>
        <p:spPr bwMode="auto">
          <a:xfrm>
            <a:off x="676275" y="3714750"/>
            <a:ext cx="1085850" cy="485775"/>
          </a:xfrm>
          <a:prstGeom prst="ellipse">
            <a:avLst/>
          </a:prstGeom>
          <a:solidFill>
            <a:srgbClr val="DAEEF3"/>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Universal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2" name="Straight Connector 11"/>
          <p:cNvCxnSpPr/>
          <p:nvPr/>
        </p:nvCxnSpPr>
        <p:spPr>
          <a:xfrm>
            <a:off x="2941762" y="2609532"/>
            <a:ext cx="4400550" cy="1016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381125" y="2600960"/>
            <a:ext cx="933450" cy="8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 Box 15"/>
          <p:cNvSpPr>
            <a:spLocks noChangeArrowheads="1"/>
          </p:cNvSpPr>
          <p:nvPr/>
        </p:nvSpPr>
        <p:spPr bwMode="auto">
          <a:xfrm>
            <a:off x="3733800" y="2400300"/>
            <a:ext cx="171450" cy="304800"/>
          </a:xfrm>
          <a:prstGeom prst="ellipse">
            <a:avLst/>
          </a:pr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7"/>
          <p:cNvSpPr>
            <a:spLocks noChangeArrowheads="1"/>
          </p:cNvSpPr>
          <p:nvPr/>
        </p:nvSpPr>
        <p:spPr bwMode="auto">
          <a:xfrm>
            <a:off x="5324475" y="2436813"/>
            <a:ext cx="171450" cy="304800"/>
          </a:xfrm>
          <a:prstGeom prst="ellipse">
            <a:avLst/>
          </a:pr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18"/>
          <p:cNvSpPr>
            <a:spLocks noChangeArrowheads="1"/>
          </p:cNvSpPr>
          <p:nvPr/>
        </p:nvSpPr>
        <p:spPr bwMode="auto">
          <a:xfrm>
            <a:off x="6619875" y="2438400"/>
            <a:ext cx="171450" cy="304800"/>
          </a:xfrm>
          <a:prstGeom prst="ellipse">
            <a:avLst/>
          </a:prstGeom>
          <a:solidFill>
            <a:srgbClr val="00000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9"/>
          <p:cNvSpPr>
            <a:spLocks noChangeArrowheads="1"/>
          </p:cNvSpPr>
          <p:nvPr/>
        </p:nvSpPr>
        <p:spPr bwMode="auto">
          <a:xfrm>
            <a:off x="2314575" y="3714750"/>
            <a:ext cx="1038225" cy="485775"/>
          </a:xfrm>
          <a:prstGeom prst="ellipse">
            <a:avLst/>
          </a:prstGeom>
          <a:solidFill>
            <a:srgbClr val="DAEEF3"/>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20"/>
          <p:cNvSpPr>
            <a:spLocks noChangeArrowheads="1"/>
          </p:cNvSpPr>
          <p:nvPr/>
        </p:nvSpPr>
        <p:spPr bwMode="auto">
          <a:xfrm>
            <a:off x="4333875" y="3667125"/>
            <a:ext cx="1038225" cy="485775"/>
          </a:xfrm>
          <a:prstGeom prst="ellipse">
            <a:avLst/>
          </a:prstGeom>
          <a:solidFill>
            <a:srgbClr val="DAEEF3"/>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CWCN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21"/>
          <p:cNvSpPr>
            <a:spLocks noChangeArrowheads="1"/>
          </p:cNvSpPr>
          <p:nvPr/>
        </p:nvSpPr>
        <p:spPr bwMode="auto">
          <a:xfrm>
            <a:off x="6115050" y="3667125"/>
            <a:ext cx="1104900" cy="485775"/>
          </a:xfrm>
          <a:prstGeom prst="ellipse">
            <a:avLst/>
          </a:prstGeom>
          <a:solidFill>
            <a:srgbClr val="DAEEF3"/>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Statutory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 name="Straight Arrow Connector 19"/>
          <p:cNvCxnSpPr/>
          <p:nvPr/>
        </p:nvCxnSpPr>
        <p:spPr>
          <a:xfrm flipV="1">
            <a:off x="1280491" y="2769704"/>
            <a:ext cx="0" cy="97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1405351" y="2633248"/>
            <a:ext cx="1151890" cy="1085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086514" y="2724977"/>
            <a:ext cx="714375" cy="1009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840231" y="2724977"/>
            <a:ext cx="876300" cy="962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495925" y="2765148"/>
            <a:ext cx="942340" cy="923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699802" y="2724977"/>
            <a:ext cx="0" cy="923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314864" y="1905000"/>
            <a:ext cx="190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840231" y="1905000"/>
            <a:ext cx="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410200" y="1868170"/>
            <a:ext cx="0" cy="5702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705600" y="1866900"/>
            <a:ext cx="0" cy="608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 Box 34"/>
          <p:cNvSpPr txBox="1">
            <a:spLocks noChangeArrowheads="1"/>
          </p:cNvSpPr>
          <p:nvPr/>
        </p:nvSpPr>
        <p:spPr bwMode="auto">
          <a:xfrm>
            <a:off x="152399" y="4725144"/>
            <a:ext cx="8715375" cy="3810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COMPETENCY</a:t>
            </a:r>
            <a:r>
              <a:rPr kumimoji="0" lang="en-US" altLang="en-US"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/training:</a:t>
            </a:r>
            <a:r>
              <a:rPr kumimoji="0" lang="en-US" alt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awareness and signs and symptoms of neglect*.      Underpinning research of types of neglect, interventions that  work*.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35"/>
          <p:cNvSpPr txBox="1">
            <a:spLocks noChangeArrowheads="1"/>
          </p:cNvSpPr>
          <p:nvPr/>
        </p:nvSpPr>
        <p:spPr bwMode="auto">
          <a:xfrm>
            <a:off x="132617" y="5275042"/>
            <a:ext cx="8715375" cy="2762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TOOLS:</a:t>
            </a:r>
            <a:r>
              <a:rPr kumimoji="0" lang="en-US" alt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NARRATES needs assessment                                                                 NARRATES Dynamic Risk Analysis, Graded care profile*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36"/>
          <p:cNvSpPr txBox="1">
            <a:spLocks noChangeArrowheads="1"/>
          </p:cNvSpPr>
          <p:nvPr/>
        </p:nvSpPr>
        <p:spPr bwMode="auto">
          <a:xfrm>
            <a:off x="132616" y="5733256"/>
            <a:ext cx="8715375" cy="6000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SERVICES:  </a:t>
            </a:r>
            <a:r>
              <a:rPr kumimoji="0" lang="en-US" alt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universal health, education services and community groups.	     Therapeutic interventions, specialist agencies-DAT/MH/CAMHS</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Parenting courses, family support services, targeted help                           psychological/psychiatric specialist assessments and placements</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3" name="Straight Arrow Connector 32"/>
          <p:cNvCxnSpPr/>
          <p:nvPr/>
        </p:nvCxnSpPr>
        <p:spPr>
          <a:xfrm flipV="1">
            <a:off x="4991100" y="2749723"/>
            <a:ext cx="381000" cy="923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5" name="Rectangle 46"/>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1" i="0" u="none" strike="noStrike" cap="none" normalizeH="0" baseline="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smtClean="0">
                <a:ln>
                  <a:noFill/>
                </a:ln>
                <a:solidFill>
                  <a:schemeClr val="tx1"/>
                </a:solidFill>
                <a:effectLst/>
                <a:latin typeface="Tahoma" pitchFamily="34" charset="0"/>
                <a:ea typeface="Calibri" pitchFamily="34" charset="0"/>
                <a:cs typeface="Tahoma" pitchFamily="34" charset="0"/>
              </a:rPr>
              <a:t>NEGLECT  PATHWAY</a:t>
            </a:r>
            <a:endParaRPr kumimoji="0" lang="en-GB"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50"/>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87862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1911</Words>
  <Application>Microsoft Office PowerPoint</Application>
  <PresentationFormat>On-screen Show (4:3)</PresentationFormat>
  <Paragraphs>158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Weep, Sleep, Repeat</vt:lpstr>
      <vt:lpstr>Introductions and aims of the workshop</vt:lpstr>
      <vt:lpstr>WEEP, SLEEP, REPEAT…..</vt:lpstr>
      <vt:lpstr>Defining neglect….</vt:lpstr>
      <vt:lpstr>PowerPoint Presentation</vt:lpstr>
      <vt:lpstr>Barriers to measuring neglect….</vt:lpstr>
      <vt:lpstr>PowerPoint Presentation</vt:lpstr>
      <vt:lpstr>PowerPoint Presentation</vt:lpstr>
      <vt:lpstr>PowerPoint Presentation</vt:lpstr>
      <vt:lpstr>Lessons for Professionals……….</vt:lpstr>
      <vt:lpstr> Christine’s Legacy……………………</vt:lpstr>
      <vt:lpstr>Questions and answers?!</vt:lpstr>
    </vt:vector>
  </TitlesOfParts>
  <Company>Isle of Man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 Sleep, Repeat</dc:title>
  <dc:creator>SSDBRAY</dc:creator>
  <cp:lastModifiedBy>SSDBRAY</cp:lastModifiedBy>
  <cp:revision>19</cp:revision>
  <dcterms:created xsi:type="dcterms:W3CDTF">2017-09-15T09:40:47Z</dcterms:created>
  <dcterms:modified xsi:type="dcterms:W3CDTF">2017-09-15T16:50:03Z</dcterms:modified>
</cp:coreProperties>
</file>