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67F2D-1F95-41D3-97CD-2E1ADAA3B36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DD49BA6-95B2-49FE-8515-C9DBDAE38D3F}">
      <dgm:prSet phldrT="[Text]"/>
      <dgm:spPr/>
      <dgm:t>
        <a:bodyPr/>
        <a:lstStyle/>
        <a:p>
          <a:r>
            <a:rPr lang="en-GB" dirty="0" smtClean="0"/>
            <a:t>Operational and Strategic Managers including designated professionals</a:t>
          </a:r>
          <a:endParaRPr lang="en-GB" dirty="0"/>
        </a:p>
      </dgm:t>
    </dgm:pt>
    <dgm:pt modelId="{4A3F6229-DF0D-42CD-89E3-1A2A3146434F}" type="parTrans" cxnId="{7DE3C0FC-09AD-43B3-9451-FD7AEAD44BCF}">
      <dgm:prSet/>
      <dgm:spPr/>
      <dgm:t>
        <a:bodyPr/>
        <a:lstStyle/>
        <a:p>
          <a:endParaRPr lang="en-GB"/>
        </a:p>
      </dgm:t>
    </dgm:pt>
    <dgm:pt modelId="{D0F144D7-9925-4A5C-B180-B7288B8258A4}" type="sibTrans" cxnId="{7DE3C0FC-09AD-43B3-9451-FD7AEAD44BCF}">
      <dgm:prSet/>
      <dgm:spPr/>
      <dgm:t>
        <a:bodyPr/>
        <a:lstStyle/>
        <a:p>
          <a:endParaRPr lang="en-GB"/>
        </a:p>
      </dgm:t>
    </dgm:pt>
    <dgm:pt modelId="{7D0360E5-FABE-4DFA-95D5-F130415B3DA2}">
      <dgm:prSet phldrT="[Text]"/>
      <dgm:spPr/>
      <dgm:t>
        <a:bodyPr/>
        <a:lstStyle/>
        <a:p>
          <a:r>
            <a:rPr lang="en-GB" dirty="0" smtClean="0"/>
            <a:t>Specialist roles: staff who advise or support other professionals with safeguarding concerns</a:t>
          </a:r>
          <a:endParaRPr lang="en-GB" dirty="0"/>
        </a:p>
      </dgm:t>
    </dgm:pt>
    <dgm:pt modelId="{DB0CA781-A656-4EAE-992E-2CB53642CB48}" type="parTrans" cxnId="{260A0A77-316D-4B69-B670-87EBE354E788}">
      <dgm:prSet/>
      <dgm:spPr/>
      <dgm:t>
        <a:bodyPr/>
        <a:lstStyle/>
        <a:p>
          <a:endParaRPr lang="en-GB"/>
        </a:p>
      </dgm:t>
    </dgm:pt>
    <dgm:pt modelId="{EB54B990-A388-4BB2-923F-D10DC3D7A187}" type="sibTrans" cxnId="{260A0A77-316D-4B69-B670-87EBE354E788}">
      <dgm:prSet/>
      <dgm:spPr/>
      <dgm:t>
        <a:bodyPr/>
        <a:lstStyle/>
        <a:p>
          <a:endParaRPr lang="en-GB"/>
        </a:p>
      </dgm:t>
    </dgm:pt>
    <dgm:pt modelId="{EFC3F9F6-AC09-4DA2-A0F3-E75D9BFAC943}">
      <dgm:prSet phldrT="[Text]"/>
      <dgm:spPr/>
      <dgm:t>
        <a:bodyPr/>
        <a:lstStyle/>
        <a:p>
          <a:r>
            <a:rPr lang="en-GB" dirty="0" smtClean="0"/>
            <a:t>All staff/volunteers</a:t>
          </a:r>
          <a:endParaRPr lang="en-GB" dirty="0"/>
        </a:p>
      </dgm:t>
    </dgm:pt>
    <dgm:pt modelId="{1BCB7007-1A13-4741-8CEA-5521D7735C23}" type="parTrans" cxnId="{E4773BD4-273B-4A09-AE72-EFF1C99CBF2A}">
      <dgm:prSet/>
      <dgm:spPr/>
      <dgm:t>
        <a:bodyPr/>
        <a:lstStyle/>
        <a:p>
          <a:endParaRPr lang="en-GB"/>
        </a:p>
      </dgm:t>
    </dgm:pt>
    <dgm:pt modelId="{3E6A8C47-5506-4BFE-92DE-94DAACA270FE}" type="sibTrans" cxnId="{E4773BD4-273B-4A09-AE72-EFF1C99CBF2A}">
      <dgm:prSet/>
      <dgm:spPr/>
      <dgm:t>
        <a:bodyPr/>
        <a:lstStyle/>
        <a:p>
          <a:endParaRPr lang="en-GB"/>
        </a:p>
      </dgm:t>
    </dgm:pt>
    <dgm:pt modelId="{6425D7BE-889E-4840-9248-892593187687}">
      <dgm:prSet/>
      <dgm:spPr/>
      <dgm:t>
        <a:bodyPr/>
        <a:lstStyle/>
        <a:p>
          <a:r>
            <a:rPr lang="en-GB" dirty="0" smtClean="0"/>
            <a:t>Staff who potentially contribute to assessing, planning, supporting and evaluating child needs/parenting capacity or safeguarding assessments</a:t>
          </a:r>
        </a:p>
      </dgm:t>
    </dgm:pt>
    <dgm:pt modelId="{D95C4C34-6E2E-4B6F-B26E-0576B21EEA6C}" type="parTrans" cxnId="{693A1B20-3F4A-4CA2-B218-9400B11114C6}">
      <dgm:prSet/>
      <dgm:spPr/>
      <dgm:t>
        <a:bodyPr/>
        <a:lstStyle/>
        <a:p>
          <a:endParaRPr lang="en-GB"/>
        </a:p>
      </dgm:t>
    </dgm:pt>
    <dgm:pt modelId="{39AB6B74-E91A-4BFC-AC37-4FF0330A5576}" type="sibTrans" cxnId="{693A1B20-3F4A-4CA2-B218-9400B11114C6}">
      <dgm:prSet/>
      <dgm:spPr/>
      <dgm:t>
        <a:bodyPr/>
        <a:lstStyle/>
        <a:p>
          <a:endParaRPr lang="en-GB"/>
        </a:p>
      </dgm:t>
    </dgm:pt>
    <dgm:pt modelId="{F6AA31F4-154F-4B72-AC2D-8EB4CD167BC6}">
      <dgm:prSet/>
      <dgm:spPr/>
      <dgm:t>
        <a:bodyPr/>
        <a:lstStyle/>
        <a:p>
          <a:r>
            <a:rPr lang="en-GB" dirty="0" smtClean="0"/>
            <a:t>All staff that regularly work with children and young people</a:t>
          </a:r>
          <a:endParaRPr lang="en-GB" dirty="0"/>
        </a:p>
      </dgm:t>
    </dgm:pt>
    <dgm:pt modelId="{20762CB0-A93D-4394-B6B8-A649B1F55E4E}" type="parTrans" cxnId="{42CA287B-A9F6-4484-8B06-86BD704E9ABA}">
      <dgm:prSet/>
      <dgm:spPr/>
      <dgm:t>
        <a:bodyPr/>
        <a:lstStyle/>
        <a:p>
          <a:endParaRPr lang="en-GB"/>
        </a:p>
      </dgm:t>
    </dgm:pt>
    <dgm:pt modelId="{08F7E4BE-3973-4D43-95C1-B8C3243232AD}" type="sibTrans" cxnId="{42CA287B-A9F6-4484-8B06-86BD704E9ABA}">
      <dgm:prSet/>
      <dgm:spPr/>
      <dgm:t>
        <a:bodyPr/>
        <a:lstStyle/>
        <a:p>
          <a:endParaRPr lang="en-GB"/>
        </a:p>
      </dgm:t>
    </dgm:pt>
    <dgm:pt modelId="{017EA8FD-159F-48C8-9B01-11FB23FBC395}" type="pres">
      <dgm:prSet presAssocID="{19567F2D-1F95-41D3-97CD-2E1ADAA3B360}" presName="Name0" presStyleCnt="0">
        <dgm:presLayoutVars>
          <dgm:dir/>
          <dgm:animLvl val="lvl"/>
          <dgm:resizeHandles val="exact"/>
        </dgm:presLayoutVars>
      </dgm:prSet>
      <dgm:spPr/>
    </dgm:pt>
    <dgm:pt modelId="{4C3C7542-E107-4A70-83DA-78FB3EB0AF25}" type="pres">
      <dgm:prSet presAssocID="{FDD49BA6-95B2-49FE-8515-C9DBDAE38D3F}" presName="Name8" presStyleCnt="0"/>
      <dgm:spPr/>
    </dgm:pt>
    <dgm:pt modelId="{49B628D4-BC46-47BF-BB49-1089CBED2638}" type="pres">
      <dgm:prSet presAssocID="{FDD49BA6-95B2-49FE-8515-C9DBDAE38D3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DE37E7-F85E-4D7E-B3D5-353FE37DDEB5}" type="pres">
      <dgm:prSet presAssocID="{FDD49BA6-95B2-49FE-8515-C9DBDAE38D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34FBEF-C338-4F1B-9D9D-CB7D0CC4D5CA}" type="pres">
      <dgm:prSet presAssocID="{7D0360E5-FABE-4DFA-95D5-F130415B3DA2}" presName="Name8" presStyleCnt="0"/>
      <dgm:spPr/>
    </dgm:pt>
    <dgm:pt modelId="{39B1C78D-F5F7-44FC-9C93-4F6833AC2E38}" type="pres">
      <dgm:prSet presAssocID="{7D0360E5-FABE-4DFA-95D5-F130415B3DA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585BB5-D422-44CD-A393-363870F99547}" type="pres">
      <dgm:prSet presAssocID="{7D0360E5-FABE-4DFA-95D5-F130415B3D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4AFF45-AF2B-4999-A478-0818BF7B1AF8}" type="pres">
      <dgm:prSet presAssocID="{6425D7BE-889E-4840-9248-892593187687}" presName="Name8" presStyleCnt="0"/>
      <dgm:spPr/>
    </dgm:pt>
    <dgm:pt modelId="{DE0F13FA-D112-4481-BA79-B9C51B456956}" type="pres">
      <dgm:prSet presAssocID="{6425D7BE-889E-4840-9248-892593187687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02A4E6-C604-4E7F-B014-EF015514CF7E}" type="pres">
      <dgm:prSet presAssocID="{6425D7BE-889E-4840-9248-8925931876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540984-4A05-45FB-8470-CADC7DB180FE}" type="pres">
      <dgm:prSet presAssocID="{F6AA31F4-154F-4B72-AC2D-8EB4CD167BC6}" presName="Name8" presStyleCnt="0"/>
      <dgm:spPr/>
    </dgm:pt>
    <dgm:pt modelId="{26A556EF-A3FD-47A6-A98B-A282C78A336F}" type="pres">
      <dgm:prSet presAssocID="{F6AA31F4-154F-4B72-AC2D-8EB4CD167BC6}" presName="level" presStyleLbl="node1" presStyleIdx="3" presStyleCnt="5" custScaleY="61844" custLinFactNeighborX="-186" custLinFactNeighborY="289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F680DA-265C-4A40-B1DE-79DB81DF2105}" type="pres">
      <dgm:prSet presAssocID="{F6AA31F4-154F-4B72-AC2D-8EB4CD167B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E606AD-D2CE-4C3C-BCEC-7253D336DA5B}" type="pres">
      <dgm:prSet presAssocID="{EFC3F9F6-AC09-4DA2-A0F3-E75D9BFAC943}" presName="Name8" presStyleCnt="0"/>
      <dgm:spPr/>
    </dgm:pt>
    <dgm:pt modelId="{E2789641-F57A-414E-A39F-77A3E2B6796D}" type="pres">
      <dgm:prSet presAssocID="{EFC3F9F6-AC09-4DA2-A0F3-E75D9BFAC943}" presName="level" presStyleLbl="node1" presStyleIdx="4" presStyleCnt="5" custScaleY="4227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E72EC1-34E2-4C0F-8E50-2A9BEE4709AD}" type="pres">
      <dgm:prSet presAssocID="{EFC3F9F6-AC09-4DA2-A0F3-E75D9BFAC9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F8D3D5-C628-4FC6-8521-0681E942E776}" type="presOf" srcId="{F6AA31F4-154F-4B72-AC2D-8EB4CD167BC6}" destId="{88F680DA-265C-4A40-B1DE-79DB81DF2105}" srcOrd="1" destOrd="0" presId="urn:microsoft.com/office/officeart/2005/8/layout/pyramid1"/>
    <dgm:cxn modelId="{260A0A77-316D-4B69-B670-87EBE354E788}" srcId="{19567F2D-1F95-41D3-97CD-2E1ADAA3B360}" destId="{7D0360E5-FABE-4DFA-95D5-F130415B3DA2}" srcOrd="1" destOrd="0" parTransId="{DB0CA781-A656-4EAE-992E-2CB53642CB48}" sibTransId="{EB54B990-A388-4BB2-923F-D10DC3D7A187}"/>
    <dgm:cxn modelId="{A5302BC1-7E23-4AD6-B740-C03FD7B4EE45}" type="presOf" srcId="{F6AA31F4-154F-4B72-AC2D-8EB4CD167BC6}" destId="{26A556EF-A3FD-47A6-A98B-A282C78A336F}" srcOrd="0" destOrd="0" presId="urn:microsoft.com/office/officeart/2005/8/layout/pyramid1"/>
    <dgm:cxn modelId="{FC92421C-2C0A-42CD-9061-30253A6DFBA0}" type="presOf" srcId="{7D0360E5-FABE-4DFA-95D5-F130415B3DA2}" destId="{FC585BB5-D422-44CD-A393-363870F99547}" srcOrd="1" destOrd="0" presId="urn:microsoft.com/office/officeart/2005/8/layout/pyramid1"/>
    <dgm:cxn modelId="{30E16227-A289-413C-A54F-0DF92EE1F717}" type="presOf" srcId="{7D0360E5-FABE-4DFA-95D5-F130415B3DA2}" destId="{39B1C78D-F5F7-44FC-9C93-4F6833AC2E38}" srcOrd="0" destOrd="0" presId="urn:microsoft.com/office/officeart/2005/8/layout/pyramid1"/>
    <dgm:cxn modelId="{693A1B20-3F4A-4CA2-B218-9400B11114C6}" srcId="{19567F2D-1F95-41D3-97CD-2E1ADAA3B360}" destId="{6425D7BE-889E-4840-9248-892593187687}" srcOrd="2" destOrd="0" parTransId="{D95C4C34-6E2E-4B6F-B26E-0576B21EEA6C}" sibTransId="{39AB6B74-E91A-4BFC-AC37-4FF0330A5576}"/>
    <dgm:cxn modelId="{63B9C41F-04A5-43DB-BA63-3C3915CBE1F7}" type="presOf" srcId="{19567F2D-1F95-41D3-97CD-2E1ADAA3B360}" destId="{017EA8FD-159F-48C8-9B01-11FB23FBC395}" srcOrd="0" destOrd="0" presId="urn:microsoft.com/office/officeart/2005/8/layout/pyramid1"/>
    <dgm:cxn modelId="{42CA287B-A9F6-4484-8B06-86BD704E9ABA}" srcId="{19567F2D-1F95-41D3-97CD-2E1ADAA3B360}" destId="{F6AA31F4-154F-4B72-AC2D-8EB4CD167BC6}" srcOrd="3" destOrd="0" parTransId="{20762CB0-A93D-4394-B6B8-A649B1F55E4E}" sibTransId="{08F7E4BE-3973-4D43-95C1-B8C3243232AD}"/>
    <dgm:cxn modelId="{AE6FC0C1-7F81-4505-AC11-4AC3F4AEE267}" type="presOf" srcId="{FDD49BA6-95B2-49FE-8515-C9DBDAE38D3F}" destId="{49B628D4-BC46-47BF-BB49-1089CBED2638}" srcOrd="0" destOrd="0" presId="urn:microsoft.com/office/officeart/2005/8/layout/pyramid1"/>
    <dgm:cxn modelId="{CE7EA4A5-6DAF-442D-B544-2252D0D264D0}" type="presOf" srcId="{6425D7BE-889E-4840-9248-892593187687}" destId="{DE0F13FA-D112-4481-BA79-B9C51B456956}" srcOrd="0" destOrd="0" presId="urn:microsoft.com/office/officeart/2005/8/layout/pyramid1"/>
    <dgm:cxn modelId="{F3ECDF38-9531-41C1-A118-3F82BFF38F27}" type="presOf" srcId="{EFC3F9F6-AC09-4DA2-A0F3-E75D9BFAC943}" destId="{30E72EC1-34E2-4C0F-8E50-2A9BEE4709AD}" srcOrd="1" destOrd="0" presId="urn:microsoft.com/office/officeart/2005/8/layout/pyramid1"/>
    <dgm:cxn modelId="{7DE3C0FC-09AD-43B3-9451-FD7AEAD44BCF}" srcId="{19567F2D-1F95-41D3-97CD-2E1ADAA3B360}" destId="{FDD49BA6-95B2-49FE-8515-C9DBDAE38D3F}" srcOrd="0" destOrd="0" parTransId="{4A3F6229-DF0D-42CD-89E3-1A2A3146434F}" sibTransId="{D0F144D7-9925-4A5C-B180-B7288B8258A4}"/>
    <dgm:cxn modelId="{8EFC8CE3-EA4B-4C26-B572-022B81B18085}" type="presOf" srcId="{6425D7BE-889E-4840-9248-892593187687}" destId="{0F02A4E6-C604-4E7F-B014-EF015514CF7E}" srcOrd="1" destOrd="0" presId="urn:microsoft.com/office/officeart/2005/8/layout/pyramid1"/>
    <dgm:cxn modelId="{5E8F3E25-5254-4B7C-A8FC-E0E5F5B454B8}" type="presOf" srcId="{EFC3F9F6-AC09-4DA2-A0F3-E75D9BFAC943}" destId="{E2789641-F57A-414E-A39F-77A3E2B6796D}" srcOrd="0" destOrd="0" presId="urn:microsoft.com/office/officeart/2005/8/layout/pyramid1"/>
    <dgm:cxn modelId="{E4773BD4-273B-4A09-AE72-EFF1C99CBF2A}" srcId="{19567F2D-1F95-41D3-97CD-2E1ADAA3B360}" destId="{EFC3F9F6-AC09-4DA2-A0F3-E75D9BFAC943}" srcOrd="4" destOrd="0" parTransId="{1BCB7007-1A13-4741-8CEA-5521D7735C23}" sibTransId="{3E6A8C47-5506-4BFE-92DE-94DAACA270FE}"/>
    <dgm:cxn modelId="{07D9718B-35EB-4079-9007-4E8AFA9A6759}" type="presOf" srcId="{FDD49BA6-95B2-49FE-8515-C9DBDAE38D3F}" destId="{62DE37E7-F85E-4D7E-B3D5-353FE37DDEB5}" srcOrd="1" destOrd="0" presId="urn:microsoft.com/office/officeart/2005/8/layout/pyramid1"/>
    <dgm:cxn modelId="{7470C718-4657-4EFD-9C77-58B581B3ED78}" type="presParOf" srcId="{017EA8FD-159F-48C8-9B01-11FB23FBC395}" destId="{4C3C7542-E107-4A70-83DA-78FB3EB0AF25}" srcOrd="0" destOrd="0" presId="urn:microsoft.com/office/officeart/2005/8/layout/pyramid1"/>
    <dgm:cxn modelId="{F66C6C70-DC88-40C8-9475-6758AF3AD807}" type="presParOf" srcId="{4C3C7542-E107-4A70-83DA-78FB3EB0AF25}" destId="{49B628D4-BC46-47BF-BB49-1089CBED2638}" srcOrd="0" destOrd="0" presId="urn:microsoft.com/office/officeart/2005/8/layout/pyramid1"/>
    <dgm:cxn modelId="{AACDB335-2CDE-46A6-AFA0-81DCE1E86001}" type="presParOf" srcId="{4C3C7542-E107-4A70-83DA-78FB3EB0AF25}" destId="{62DE37E7-F85E-4D7E-B3D5-353FE37DDEB5}" srcOrd="1" destOrd="0" presId="urn:microsoft.com/office/officeart/2005/8/layout/pyramid1"/>
    <dgm:cxn modelId="{50A85163-16FD-4A71-BB61-D6E853F09F65}" type="presParOf" srcId="{017EA8FD-159F-48C8-9B01-11FB23FBC395}" destId="{CE34FBEF-C338-4F1B-9D9D-CB7D0CC4D5CA}" srcOrd="1" destOrd="0" presId="urn:microsoft.com/office/officeart/2005/8/layout/pyramid1"/>
    <dgm:cxn modelId="{46FDD76C-0FAE-4D2A-AADA-2877E6D3DB05}" type="presParOf" srcId="{CE34FBEF-C338-4F1B-9D9D-CB7D0CC4D5CA}" destId="{39B1C78D-F5F7-44FC-9C93-4F6833AC2E38}" srcOrd="0" destOrd="0" presId="urn:microsoft.com/office/officeart/2005/8/layout/pyramid1"/>
    <dgm:cxn modelId="{7017A4A0-1ACD-4AD2-93B8-0EA3F15BA7A6}" type="presParOf" srcId="{CE34FBEF-C338-4F1B-9D9D-CB7D0CC4D5CA}" destId="{FC585BB5-D422-44CD-A393-363870F99547}" srcOrd="1" destOrd="0" presId="urn:microsoft.com/office/officeart/2005/8/layout/pyramid1"/>
    <dgm:cxn modelId="{252CE537-8D46-444C-AAE1-2FC8CBCC6557}" type="presParOf" srcId="{017EA8FD-159F-48C8-9B01-11FB23FBC395}" destId="{BD4AFF45-AF2B-4999-A478-0818BF7B1AF8}" srcOrd="2" destOrd="0" presId="urn:microsoft.com/office/officeart/2005/8/layout/pyramid1"/>
    <dgm:cxn modelId="{3EAD6F1B-8301-425C-8DD2-1E968FD5B575}" type="presParOf" srcId="{BD4AFF45-AF2B-4999-A478-0818BF7B1AF8}" destId="{DE0F13FA-D112-4481-BA79-B9C51B456956}" srcOrd="0" destOrd="0" presId="urn:microsoft.com/office/officeart/2005/8/layout/pyramid1"/>
    <dgm:cxn modelId="{DF6BDCB4-2C55-4244-86C9-1F26A8E59067}" type="presParOf" srcId="{BD4AFF45-AF2B-4999-A478-0818BF7B1AF8}" destId="{0F02A4E6-C604-4E7F-B014-EF015514CF7E}" srcOrd="1" destOrd="0" presId="urn:microsoft.com/office/officeart/2005/8/layout/pyramid1"/>
    <dgm:cxn modelId="{38632CE9-9E2E-4580-8EC5-2ACDE17B8035}" type="presParOf" srcId="{017EA8FD-159F-48C8-9B01-11FB23FBC395}" destId="{5E540984-4A05-45FB-8470-CADC7DB180FE}" srcOrd="3" destOrd="0" presId="urn:microsoft.com/office/officeart/2005/8/layout/pyramid1"/>
    <dgm:cxn modelId="{2B0DE263-447D-4B01-BB60-D8479346C1D3}" type="presParOf" srcId="{5E540984-4A05-45FB-8470-CADC7DB180FE}" destId="{26A556EF-A3FD-47A6-A98B-A282C78A336F}" srcOrd="0" destOrd="0" presId="urn:microsoft.com/office/officeart/2005/8/layout/pyramid1"/>
    <dgm:cxn modelId="{A5495838-9E3B-4567-83C4-184188D094DB}" type="presParOf" srcId="{5E540984-4A05-45FB-8470-CADC7DB180FE}" destId="{88F680DA-265C-4A40-B1DE-79DB81DF2105}" srcOrd="1" destOrd="0" presId="urn:microsoft.com/office/officeart/2005/8/layout/pyramid1"/>
    <dgm:cxn modelId="{9CB0029A-0DE8-41D4-B08C-E8E884CB8142}" type="presParOf" srcId="{017EA8FD-159F-48C8-9B01-11FB23FBC395}" destId="{68E606AD-D2CE-4C3C-BCEC-7253D336DA5B}" srcOrd="4" destOrd="0" presId="urn:microsoft.com/office/officeart/2005/8/layout/pyramid1"/>
    <dgm:cxn modelId="{EC3F4AC8-64C8-4E49-BFA4-FA5AC62B3AD8}" type="presParOf" srcId="{68E606AD-D2CE-4C3C-BCEC-7253D336DA5B}" destId="{E2789641-F57A-414E-A39F-77A3E2B6796D}" srcOrd="0" destOrd="0" presId="urn:microsoft.com/office/officeart/2005/8/layout/pyramid1"/>
    <dgm:cxn modelId="{BC944AF6-610E-42D3-8D90-91DFC1DD450E}" type="presParOf" srcId="{68E606AD-D2CE-4C3C-BCEC-7253D336DA5B}" destId="{30E72EC1-34E2-4C0F-8E50-2A9BEE4709A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628D4-BC46-47BF-BB49-1089CBED2638}">
      <dsp:nvSpPr>
        <dsp:cNvPr id="0" name=""/>
        <dsp:cNvSpPr/>
      </dsp:nvSpPr>
      <dsp:spPr>
        <a:xfrm>
          <a:off x="2293762" y="0"/>
          <a:ext cx="1508474" cy="983926"/>
        </a:xfrm>
        <a:prstGeom prst="trapezoid">
          <a:avLst>
            <a:gd name="adj" fmla="val 76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Operational and Strategic Managers including designated professionals</a:t>
          </a:r>
          <a:endParaRPr lang="en-GB" sz="1300" kern="1200" dirty="0"/>
        </a:p>
      </dsp:txBody>
      <dsp:txXfrm>
        <a:off x="2293762" y="0"/>
        <a:ext cx="1508474" cy="983926"/>
      </dsp:txXfrm>
    </dsp:sp>
    <dsp:sp modelId="{39B1C78D-F5F7-44FC-9C93-4F6833AC2E38}">
      <dsp:nvSpPr>
        <dsp:cNvPr id="0" name=""/>
        <dsp:cNvSpPr/>
      </dsp:nvSpPr>
      <dsp:spPr>
        <a:xfrm>
          <a:off x="1539525" y="983926"/>
          <a:ext cx="3016948" cy="983926"/>
        </a:xfrm>
        <a:prstGeom prst="trapezoid">
          <a:avLst>
            <a:gd name="adj" fmla="val 76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Specialist roles: staff who advise or support other professionals with safeguarding concerns</a:t>
          </a:r>
          <a:endParaRPr lang="en-GB" sz="1300" kern="1200" dirty="0"/>
        </a:p>
      </dsp:txBody>
      <dsp:txXfrm>
        <a:off x="2067491" y="983926"/>
        <a:ext cx="1961016" cy="983926"/>
      </dsp:txXfrm>
    </dsp:sp>
    <dsp:sp modelId="{DE0F13FA-D112-4481-BA79-B9C51B456956}">
      <dsp:nvSpPr>
        <dsp:cNvPr id="0" name=""/>
        <dsp:cNvSpPr/>
      </dsp:nvSpPr>
      <dsp:spPr>
        <a:xfrm>
          <a:off x="785288" y="1967853"/>
          <a:ext cx="4525422" cy="983926"/>
        </a:xfrm>
        <a:prstGeom prst="trapezoid">
          <a:avLst>
            <a:gd name="adj" fmla="val 76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Staff who potentially contribute to assessing, planning, supporting and evaluating child needs/parenting capacity or safeguarding assessments</a:t>
          </a:r>
        </a:p>
      </dsp:txBody>
      <dsp:txXfrm>
        <a:off x="1577237" y="1967853"/>
        <a:ext cx="2941524" cy="983926"/>
      </dsp:txXfrm>
    </dsp:sp>
    <dsp:sp modelId="{26A556EF-A3FD-47A6-A98B-A282C78A336F}">
      <dsp:nvSpPr>
        <dsp:cNvPr id="0" name=""/>
        <dsp:cNvSpPr/>
      </dsp:nvSpPr>
      <dsp:spPr>
        <a:xfrm>
          <a:off x="308686" y="2980304"/>
          <a:ext cx="5458322" cy="608499"/>
        </a:xfrm>
        <a:prstGeom prst="trapezoid">
          <a:avLst>
            <a:gd name="adj" fmla="val 76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All staff that regularly work with children and young people</a:t>
          </a:r>
          <a:endParaRPr lang="en-GB" sz="1300" kern="1200" dirty="0"/>
        </a:p>
      </dsp:txBody>
      <dsp:txXfrm>
        <a:off x="1263892" y="2980304"/>
        <a:ext cx="3547909" cy="608499"/>
      </dsp:txXfrm>
    </dsp:sp>
    <dsp:sp modelId="{E2789641-F57A-414E-A39F-77A3E2B6796D}">
      <dsp:nvSpPr>
        <dsp:cNvPr id="0" name=""/>
        <dsp:cNvSpPr/>
      </dsp:nvSpPr>
      <dsp:spPr>
        <a:xfrm>
          <a:off x="0" y="3560280"/>
          <a:ext cx="6096000" cy="415935"/>
        </a:xfrm>
        <a:prstGeom prst="trapezoid">
          <a:avLst>
            <a:gd name="adj" fmla="val 76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All staff/volunteers</a:t>
          </a:r>
          <a:endParaRPr lang="en-GB" sz="1300" kern="1200" dirty="0"/>
        </a:p>
      </dsp:txBody>
      <dsp:txXfrm>
        <a:off x="1066799" y="3560280"/>
        <a:ext cx="3962400" cy="415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B9C99-CCFE-4A74-B401-59C19A5297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6C3A9-659B-49F7-BAD7-E5D01F5B8DC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1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B6E84-B620-49FD-A290-60B9E6A5A09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36D3E-5CA0-41F9-8720-B67CF482F9B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1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0"/>
            <a:ext cx="2074863" cy="6021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75362" cy="6021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A1A4-03F3-4606-A871-42C84DA795D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F9EB-DD0A-462A-AAAB-E773C15927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3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DA7DB-293E-40C0-8570-6016AEA651E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E34CE-6DF8-4C02-B3EF-AEF45AC8CB3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CB77-50DF-4429-995A-324E8011A5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06F3-C76E-49A0-94C4-DEB4168D962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3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1969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62571-693C-43A0-8A4C-3A01B33F23D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DED6D-7A51-4236-A750-976CB0819A1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7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40BD-61FE-4BD9-AB39-6AEF8C5ADF6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57758-E38B-4DF2-8BCA-752EF369C8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8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60886-3ACC-409F-97AF-C6016BBCAED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5A25F-5513-4CCC-B7E0-0554AE48B6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9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F163F-22A3-45CB-8876-DA734B641AE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5EC37-6B79-46E7-AE79-2AD123BB7CF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2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032DC-38E9-4600-AD21-111C3C80EC3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B5163-E930-4BF7-8E60-550B18A898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FF232-7BFB-4641-9BD0-555D579FA5B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231C7-55A7-4EB1-BE7B-04575EC8CF3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0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29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296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D4704D-3E3F-4ECB-AC26-93F01D21E57A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9/22/2017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1658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6087B4-2791-4D80-AE0C-CAB51DD8D09B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2329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445125"/>
            <a:ext cx="8350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85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/>
          <a:lstStyle/>
          <a:p>
            <a:r>
              <a:rPr lang="en-GB" b="1" dirty="0" smtClean="0"/>
              <a:t>D</a:t>
            </a:r>
            <a:r>
              <a:rPr lang="en-GB" b="1" dirty="0" smtClean="0">
                <a:solidFill>
                  <a:schemeClr val="tx1"/>
                </a:solidFill>
              </a:rPr>
              <a:t>DEVELOPING AN ADULT SAFEGUARDING COMPETENCY FRAMEWORK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Facilitators:</a:t>
            </a:r>
          </a:p>
          <a:p>
            <a:r>
              <a:rPr lang="en-GB" dirty="0" smtClean="0"/>
              <a:t>Paul Burnett</a:t>
            </a:r>
          </a:p>
          <a:p>
            <a:r>
              <a:rPr lang="en-GB" dirty="0" smtClean="0"/>
              <a:t>Jude Bradford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 of Employers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Develop a training  plan </a:t>
            </a:r>
          </a:p>
          <a:p>
            <a:pPr lvl="0"/>
            <a:r>
              <a:rPr lang="en-GB" dirty="0" smtClean="0"/>
              <a:t>Audit employees training needs and contribute to the identification of the TDG priorities for Training </a:t>
            </a:r>
          </a:p>
          <a:p>
            <a:pPr lvl="0"/>
            <a:r>
              <a:rPr lang="en-GB" dirty="0" smtClean="0"/>
              <a:t>keep  a record of who has attended training and when they should next attend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63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SCB and Training and Development Group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 and analyse needs assessment</a:t>
            </a:r>
          </a:p>
          <a:p>
            <a:r>
              <a:rPr lang="en-GB" dirty="0" smtClean="0"/>
              <a:t>Establish the number of practitioners that require training at each level</a:t>
            </a:r>
          </a:p>
          <a:p>
            <a:r>
              <a:rPr lang="en-GB" dirty="0" smtClean="0"/>
              <a:t>Agree what is mandatory and what is discretionary training</a:t>
            </a:r>
          </a:p>
          <a:p>
            <a:r>
              <a:rPr lang="en-GB" dirty="0" smtClean="0"/>
              <a:t>Formulate multi-agency training plan that reflects identified need</a:t>
            </a:r>
          </a:p>
          <a:p>
            <a:r>
              <a:rPr lang="en-GB" dirty="0" smtClean="0"/>
              <a:t>Ensure training is delivered to a consistently high standard – and is commissioned to secure efficient use of                    resources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34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FFFFFF"/>
                </a:solidFill>
              </a:rPr>
              <a:t>SCB and Training and Development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that there is a robust monitoring and evaluation framework to test the impact of training – based on collection of management information from employers</a:t>
            </a:r>
          </a:p>
          <a:p>
            <a:r>
              <a:rPr lang="en-GB" dirty="0" smtClean="0"/>
              <a:t>Reporting to the Board on delivery and impact and responding to priorities in the Safeguarding Boards Business Plans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179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Would you agree that it would be a good idea to develop a safeguarding competency framework for adult safeguarding?</a:t>
            </a:r>
          </a:p>
          <a:p>
            <a:r>
              <a:rPr lang="en-GB" sz="2400" dirty="0" smtClean="0"/>
              <a:t>If so, do you think the model adopted by the SCB provides a basis for an adult model – what would you keep, what would you remove, what would you add?</a:t>
            </a:r>
          </a:p>
          <a:p>
            <a:r>
              <a:rPr lang="en-GB" sz="2400" dirty="0" smtClean="0"/>
              <a:t>Does the five level competency level work in the adult arena – or would you amend this?</a:t>
            </a:r>
          </a:p>
          <a:p>
            <a:r>
              <a:rPr lang="en-GB" sz="2400" dirty="0" smtClean="0"/>
              <a:t>What adaptations would you make to the level descriptors to make it relevant to adult safeguarding work?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717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23850" y="1052513"/>
            <a:ext cx="86407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12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1200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12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7200" b="1" dirty="0" smtClean="0">
                <a:solidFill>
                  <a:srgbClr val="000000"/>
                </a:solidFill>
              </a:rPr>
              <a:t>WELCOME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7200" b="1" dirty="0" smtClean="0">
                <a:solidFill>
                  <a:srgbClr val="000000"/>
                </a:solidFill>
              </a:rPr>
              <a:t>and INTRODUCTIONS</a:t>
            </a:r>
            <a:endParaRPr lang="en-GB" altLang="en-US" sz="7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Context for this session</a:t>
            </a:r>
          </a:p>
          <a:p>
            <a:r>
              <a:rPr lang="en-GB" dirty="0" smtClean="0"/>
              <a:t>What is a competency framework?</a:t>
            </a:r>
          </a:p>
          <a:p>
            <a:r>
              <a:rPr lang="en-GB" dirty="0" smtClean="0"/>
              <a:t>Why is a competency framework useful?</a:t>
            </a:r>
          </a:p>
          <a:p>
            <a:r>
              <a:rPr lang="en-GB" dirty="0" smtClean="0"/>
              <a:t>Would you support the development of such a framework for the Isle of Man SAP?</a:t>
            </a:r>
          </a:p>
          <a:p>
            <a:r>
              <a:rPr lang="en-GB" dirty="0" smtClean="0"/>
              <a:t>What would you want it to look like?</a:t>
            </a:r>
          </a:p>
        </p:txBody>
      </p:sp>
    </p:spTree>
    <p:extLst>
      <p:ext uri="{BB962C8B-B14F-4D97-AF65-F5344CB8AC3E}">
        <p14:creationId xmlns:p14="http://schemas.microsoft.com/office/powerpoint/2010/main" val="2069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SCB has a Safeguarding Competency Framework (SCF) that supports its training and development offer</a:t>
            </a:r>
          </a:p>
          <a:p>
            <a:r>
              <a:rPr lang="en-GB" sz="2400" dirty="0" smtClean="0"/>
              <a:t>OHR has agreed to incorporate the Children’s SCF in the new Government Performance Review arrangements</a:t>
            </a:r>
          </a:p>
          <a:p>
            <a:r>
              <a:rPr lang="en-GB" sz="2400" dirty="0" smtClean="0"/>
              <a:t>We want to consider whether we should develop an Adult SCF</a:t>
            </a:r>
          </a:p>
          <a:p>
            <a:r>
              <a:rPr lang="en-GB" sz="2400" dirty="0" smtClean="0"/>
              <a:t>If agreed we would aim to develop before the new Government performance arrangements are launched so it too could be included alongside the Children’s SCF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88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What is a Safeguarding Competency Framework?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Sets out the minimum safeguarding competences required in different roles i.e. the knowledge, expertise, skills and attributes a person requires to fulfil the safeguarding responsibilities in their job role;</a:t>
            </a:r>
          </a:p>
          <a:p>
            <a:r>
              <a:rPr lang="en-GB" dirty="0" smtClean="0"/>
              <a:t>Provides a framework against which managers and staff can identify safeguarding training and development needs for individuals or teams;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7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FFFFFF"/>
                </a:solidFill>
              </a:rPr>
              <a:t>Why </a:t>
            </a:r>
            <a:r>
              <a:rPr lang="en-GB" sz="2800" dirty="0">
                <a:solidFill>
                  <a:srgbClr val="FFFFFF"/>
                </a:solidFill>
              </a:rPr>
              <a:t>is a Safeguarding Competency </a:t>
            </a:r>
            <a:r>
              <a:rPr lang="en-GB" sz="2800" dirty="0" smtClean="0">
                <a:solidFill>
                  <a:srgbClr val="FFFFFF"/>
                </a:solidFill>
              </a:rPr>
              <a:t>Framework helpful?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Enables training needs of the workforce to be understood </a:t>
            </a:r>
          </a:p>
          <a:p>
            <a:r>
              <a:rPr lang="en-GB" dirty="0" smtClean="0"/>
              <a:t>Enables training programmes to be designed to meet identified needs</a:t>
            </a:r>
          </a:p>
          <a:p>
            <a:r>
              <a:rPr lang="en-GB" dirty="0" smtClean="0"/>
              <a:t>Assists in subsequent performance review meetings</a:t>
            </a:r>
          </a:p>
          <a:p>
            <a:r>
              <a:rPr lang="en-GB" dirty="0" smtClean="0"/>
              <a:t>Provides a framework against which the impact of training and development can be evaluated.</a:t>
            </a:r>
          </a:p>
          <a:p>
            <a:r>
              <a:rPr lang="en-GB" dirty="0" smtClean="0"/>
              <a:t>Can be linked to R&amp;I Minimum Standards and assist in improving            performance in inspection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5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Children’s SCF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41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Based on 5 Levels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14646342"/>
              </p:ext>
            </p:extLst>
          </p:nvPr>
        </p:nvGraphicFramePr>
        <p:xfrm>
          <a:off x="1524000" y="1397000"/>
          <a:ext cx="6096000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1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 of Employers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competencies for all roles</a:t>
            </a:r>
          </a:p>
          <a:p>
            <a:r>
              <a:rPr lang="en-GB" dirty="0"/>
              <a:t>E</a:t>
            </a:r>
            <a:r>
              <a:rPr lang="en-GB" dirty="0" smtClean="0"/>
              <a:t>nsuring </a:t>
            </a:r>
            <a:r>
              <a:rPr lang="en-GB" dirty="0"/>
              <a:t>that their employees are competent and confident in carrying out their responsibilities for safeguarding </a:t>
            </a:r>
            <a:endParaRPr lang="en-GB" dirty="0" smtClean="0"/>
          </a:p>
          <a:p>
            <a:pPr lvl="0"/>
            <a:r>
              <a:rPr lang="en-GB" dirty="0" smtClean="0"/>
              <a:t>Identifying training and development needs against competency framework each year</a:t>
            </a:r>
          </a:p>
          <a:p>
            <a:pPr lvl="0"/>
            <a:r>
              <a:rPr lang="en-GB" dirty="0"/>
              <a:t>E</a:t>
            </a:r>
            <a:r>
              <a:rPr lang="en-GB" dirty="0" smtClean="0"/>
              <a:t>nsure </a:t>
            </a:r>
            <a:r>
              <a:rPr lang="en-GB" dirty="0"/>
              <a:t>that level 1 training on Child Protection is undertaken by all staff </a:t>
            </a:r>
            <a:endParaRPr lang="en-GB" dirty="0" smtClean="0"/>
          </a:p>
          <a:p>
            <a:pPr lvl="0"/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/>
              <a:t>mandatory </a:t>
            </a:r>
            <a:r>
              <a:rPr lang="en-GB" dirty="0" smtClean="0"/>
              <a:t>training and ensure attendance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8442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 of Employers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 responsive to learning outcomes from serious case reviews, identified local themes impacting safeguarding children and the Island community</a:t>
            </a:r>
          </a:p>
          <a:p>
            <a:pPr lvl="0"/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/>
              <a:t>adequate resources and support for interagency training </a:t>
            </a:r>
            <a:endParaRPr lang="en-GB" dirty="0" smtClean="0"/>
          </a:p>
          <a:p>
            <a:pPr lvl="0"/>
            <a:r>
              <a:rPr lang="en-GB" dirty="0"/>
              <a:t>R</a:t>
            </a:r>
            <a:r>
              <a:rPr lang="en-GB" dirty="0" smtClean="0"/>
              <a:t>elease </a:t>
            </a:r>
            <a:r>
              <a:rPr lang="en-GB" dirty="0"/>
              <a:t>staff to attend the appropriate inter agency training </a:t>
            </a:r>
            <a:r>
              <a:rPr lang="en-GB" dirty="0" smtClean="0"/>
              <a:t>and development </a:t>
            </a:r>
          </a:p>
          <a:p>
            <a:pPr lvl="0"/>
            <a:r>
              <a:rPr lang="en-GB" dirty="0"/>
              <a:t>E</a:t>
            </a:r>
            <a:r>
              <a:rPr lang="en-GB" dirty="0" smtClean="0"/>
              <a:t>nsure </a:t>
            </a:r>
            <a:r>
              <a:rPr lang="en-GB" dirty="0"/>
              <a:t>staff receive relevant single agency training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753854"/>
      </p:ext>
    </p:extLst>
  </p:cSld>
  <p:clrMapOvr>
    <a:masterClrMapping/>
  </p:clrMapOvr>
</p:sld>
</file>

<file path=ppt/theme/theme1.xml><?xml version="1.0" encoding="utf-8"?>
<a:theme xmlns:a="http://schemas.openxmlformats.org/drawingml/2006/main" name="IOM Gov Corporate Powerpoint Slides - landscape">
  <a:themeElements>
    <a:clrScheme name="IOM Gov Corporate Powerpoint Slides - 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OM Gov Corporate Powerpoint Slides - landscap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OM Gov Corporate Powerpoint Slides -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Gov Corporate Powerpoint Slides - 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Gov Corporate Powerpoint Slides - 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Gov Corporate Powerpoint Slides - 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Gov Corporate Powerpoint Slides - 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Gov Corporate Powerpoint Slides - 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Gov Corporate Powerpoint Slides - 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Gov Corporate Powerpoint Slides - 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Gov Corporate Powerpoint Slides - 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Gov Corporate Powerpoint Slides - 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Gov Corporate Powerpoint Slides - 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Gov Corporate Powerpoint Slides - 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642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IOM Gov Corporate Powerpoint Slides - landscape</vt:lpstr>
      <vt:lpstr>DDEVELOPING AN ADULT SAFEGUARDING COMPETENCY FRAMEWORK</vt:lpstr>
      <vt:lpstr>PowerPoint Presentation</vt:lpstr>
      <vt:lpstr>Agenda</vt:lpstr>
      <vt:lpstr>Context</vt:lpstr>
      <vt:lpstr>What is a Safeguarding Competency Framework?</vt:lpstr>
      <vt:lpstr>Why is a Safeguarding Competency Framework helpful?</vt:lpstr>
      <vt:lpstr>The Children’s SCF</vt:lpstr>
      <vt:lpstr>Responsibilities of Employers</vt:lpstr>
      <vt:lpstr>Responsibilities of Employers</vt:lpstr>
      <vt:lpstr>Responsibilities of Employers</vt:lpstr>
      <vt:lpstr>SCB and Training and Development Group</vt:lpstr>
      <vt:lpstr>SCB and Training and Development Group</vt:lpstr>
      <vt:lpstr>Your views</vt:lpstr>
    </vt:vector>
  </TitlesOfParts>
  <Company>Isle of Man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DDEVELOPING AN ADULT SAFEGUARDING COMPETENCY FRAMEWORK</dc:title>
  <dc:creator>Burnett, Paul</dc:creator>
  <cp:lastModifiedBy>Burnett, Paul</cp:lastModifiedBy>
  <cp:revision>11</cp:revision>
  <cp:lastPrinted>2017-09-20T14:59:40Z</cp:lastPrinted>
  <dcterms:created xsi:type="dcterms:W3CDTF">2017-09-19T15:13:06Z</dcterms:created>
  <dcterms:modified xsi:type="dcterms:W3CDTF">2017-09-22T09:29:42Z</dcterms:modified>
</cp:coreProperties>
</file>