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259" r:id="rId2"/>
    <p:sldId id="266" r:id="rId3"/>
    <p:sldId id="267" r:id="rId4"/>
    <p:sldId id="268" r:id="rId5"/>
    <p:sldId id="269" r:id="rId6"/>
    <p:sldId id="270" r:id="rId7"/>
    <p:sldId id="273" r:id="rId8"/>
    <p:sldId id="271" r:id="rId9"/>
    <p:sldId id="272" r:id="rId10"/>
    <p:sldId id="274" r:id="rId11"/>
    <p:sldId id="275" r:id="rId12"/>
    <p:sldId id="276" r:id="rId13"/>
    <p:sldId id="277" r:id="rId14"/>
    <p:sldId id="278" r:id="rId15"/>
    <p:sldId id="279" r:id="rId16"/>
    <p:sldId id="280" r:id="rId17"/>
    <p:sldId id="281" r:id="rId18"/>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orient="horz" pos="1008">
          <p15:clr>
            <a:srgbClr val="A4A3A4"/>
          </p15:clr>
        </p15:guide>
        <p15:guide id="3" orient="horz" pos="3792">
          <p15:clr>
            <a:srgbClr val="A4A3A4"/>
          </p15:clr>
        </p15:guide>
        <p15:guide id="4" orient="horz" pos="1152">
          <p15:clr>
            <a:srgbClr val="A4A3A4"/>
          </p15:clr>
        </p15:guide>
        <p15:guide id="5" orient="horz" pos="3360">
          <p15:clr>
            <a:srgbClr val="A4A3A4"/>
          </p15:clr>
        </p15:guide>
        <p15:guide id="6" orient="horz" pos="3072">
          <p15:clr>
            <a:srgbClr val="A4A3A4"/>
          </p15:clr>
        </p15:guide>
        <p15:guide id="7" orient="horz" pos="864">
          <p15:clr>
            <a:srgbClr val="A4A3A4"/>
          </p15:clr>
        </p15:guide>
        <p15:guide id="8" orient="horz" pos="528">
          <p15:clr>
            <a:srgbClr val="A4A3A4"/>
          </p15:clr>
        </p15:guide>
        <p15:guide id="9" orient="horz" pos="2784">
          <p15:clr>
            <a:srgbClr val="A4A3A4"/>
          </p15:clr>
        </p15:guide>
        <p15:guide id="10" pos="3839">
          <p15:clr>
            <a:srgbClr val="A4A3A4"/>
          </p15:clr>
        </p15:guide>
        <p15:guide id="11" pos="959">
          <p15:clr>
            <a:srgbClr val="A4A3A4"/>
          </p15:clr>
        </p15:guide>
        <p15:guide id="12" pos="7007">
          <p15:clr>
            <a:srgbClr val="A4A3A4"/>
          </p15:clr>
        </p15:guide>
        <p15:guide id="13" pos="6719">
          <p15:clr>
            <a:srgbClr val="A4A3A4"/>
          </p15:clr>
        </p15:guide>
        <p15:guide id="14" pos="6143">
          <p15:clr>
            <a:srgbClr val="A4A3A4"/>
          </p15:clr>
        </p15:guide>
        <p15:guide id="15" pos="3983">
          <p15:clr>
            <a:srgbClr val="A4A3A4"/>
          </p15:clr>
        </p15:guide>
        <p15:guide id="16" pos="527">
          <p15:clr>
            <a:srgbClr val="A4A3A4"/>
          </p15:clr>
        </p15:guide>
        <p15:guide id="17" pos="715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E6F1"/>
    <a:srgbClr val="FF99FF"/>
    <a:srgbClr val="DCBADA"/>
    <a:srgbClr val="DAB8D7"/>
    <a:srgbClr val="CCCCFF"/>
    <a:srgbClr val="CC99FF"/>
    <a:srgbClr val="6CF4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89" d="100"/>
          <a:sy n="89" d="100"/>
        </p:scale>
        <p:origin x="-432" y="-67"/>
      </p:cViewPr>
      <p:guideLst>
        <p:guide orient="horz" pos="2160"/>
        <p:guide orient="horz" pos="1008"/>
        <p:guide orient="horz" pos="3792"/>
        <p:guide orient="horz" pos="1152"/>
        <p:guide orient="horz" pos="3360"/>
        <p:guide orient="horz" pos="3072"/>
        <p:guide orient="horz" pos="864"/>
        <p:guide orient="horz" pos="528"/>
        <p:guide orient="horz" pos="2784"/>
        <p:guide pos="3839"/>
        <p:guide pos="959"/>
        <p:guide pos="7007"/>
        <p:guide pos="6719"/>
        <p:guide pos="6143"/>
        <p:guide pos="3983"/>
        <p:guide pos="527"/>
        <p:guide pos="7151"/>
      </p:guideLst>
    </p:cSldViewPr>
  </p:slideViewPr>
  <p:notesTextViewPr>
    <p:cViewPr>
      <p:scale>
        <a:sx n="1" d="1"/>
        <a:sy n="1" d="1"/>
      </p:scale>
      <p:origin x="0" y="0"/>
    </p:cViewPr>
  </p:notesTextViewPr>
  <p:notesViewPr>
    <p:cSldViewPr>
      <p:cViewPr varScale="1">
        <p:scale>
          <a:sx n="56" d="100"/>
          <a:sy n="56" d="100"/>
        </p:scale>
        <p:origin x="285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4A8D02-4E65-4CCD-8312-4AB164C6C77D}" type="datetimeFigureOut">
              <a:rPr lang="en-US"/>
              <a:t>9/22/2017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119DBA-4540-49B3-8FA9-6259387ECF9E}" type="slidenum">
              <a:rPr/>
              <a:t>‹#›</a:t>
            </a:fld>
            <a:endParaRPr/>
          </a:p>
        </p:txBody>
      </p:sp>
    </p:spTree>
    <p:extLst>
      <p:ext uri="{BB962C8B-B14F-4D97-AF65-F5344CB8AC3E}">
        <p14:creationId xmlns:p14="http://schemas.microsoft.com/office/powerpoint/2010/main" val="358761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755D9-D361-47B8-9652-3B4EA9776CE5}" type="datetimeFigureOut">
              <a:rPr lang="en-US"/>
              <a:t>9/22/2017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B36274-F2B9-4C45-BBB4-0EDF4CD651A7}" type="slidenum">
              <a:rPr/>
              <a:t>‹#›</a:t>
            </a:fld>
            <a:endParaRPr/>
          </a:p>
        </p:txBody>
      </p:sp>
    </p:spTree>
    <p:extLst>
      <p:ext uri="{BB962C8B-B14F-4D97-AF65-F5344CB8AC3E}">
        <p14:creationId xmlns:p14="http://schemas.microsoft.com/office/powerpoint/2010/main" val="214768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1</a:t>
            </a:fld>
            <a:endParaRPr lang="en-US"/>
          </a:p>
        </p:txBody>
      </p:sp>
    </p:spTree>
    <p:extLst>
      <p:ext uri="{BB962C8B-B14F-4D97-AF65-F5344CB8AC3E}">
        <p14:creationId xmlns:p14="http://schemas.microsoft.com/office/powerpoint/2010/main" val="509441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Mention care act and MCA </a:t>
            </a:r>
          </a:p>
          <a:p>
            <a:endParaRPr lang="en-GB" dirty="0"/>
          </a:p>
        </p:txBody>
      </p:sp>
      <p:sp>
        <p:nvSpPr>
          <p:cNvPr id="4" name="Slide Number Placeholder 3"/>
          <p:cNvSpPr>
            <a:spLocks noGrp="1"/>
          </p:cNvSpPr>
          <p:nvPr>
            <p:ph type="sldNum" sz="quarter" idx="10"/>
          </p:nvPr>
        </p:nvSpPr>
        <p:spPr/>
        <p:txBody>
          <a:bodyPr/>
          <a:lstStyle/>
          <a:p>
            <a:fld id="{E3B36274-F2B9-4C45-BBB4-0EDF4CD651A7}" type="slidenum">
              <a:rPr lang="en-GB" smtClean="0"/>
              <a:t>2</a:t>
            </a:fld>
            <a:endParaRPr lang="en-GB"/>
          </a:p>
        </p:txBody>
      </p:sp>
    </p:spTree>
    <p:extLst>
      <p:ext uri="{BB962C8B-B14F-4D97-AF65-F5344CB8AC3E}">
        <p14:creationId xmlns:p14="http://schemas.microsoft.com/office/powerpoint/2010/main" val="830799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Add some information from Ann in Sheffield and the other research cases from Bedford </a:t>
            </a:r>
            <a:r>
              <a:rPr lang="en-GB" dirty="0" err="1" smtClean="0"/>
              <a:t>university.Stress</a:t>
            </a:r>
            <a:r>
              <a:rPr lang="en-GB" dirty="0" smtClean="0"/>
              <a:t> the need for multi agency working</a:t>
            </a:r>
            <a:endParaRPr lang="en-GB" dirty="0"/>
          </a:p>
        </p:txBody>
      </p:sp>
      <p:sp>
        <p:nvSpPr>
          <p:cNvPr id="4" name="Slide Number Placeholder 3"/>
          <p:cNvSpPr>
            <a:spLocks noGrp="1"/>
          </p:cNvSpPr>
          <p:nvPr>
            <p:ph type="sldNum" sz="quarter" idx="10"/>
          </p:nvPr>
        </p:nvSpPr>
        <p:spPr/>
        <p:txBody>
          <a:bodyPr/>
          <a:lstStyle/>
          <a:p>
            <a:fld id="{E3B36274-F2B9-4C45-BBB4-0EDF4CD651A7}" type="slidenum">
              <a:rPr lang="en-GB" smtClean="0"/>
              <a:t>3</a:t>
            </a:fld>
            <a:endParaRPr lang="en-GB"/>
          </a:p>
        </p:txBody>
      </p:sp>
    </p:spTree>
    <p:extLst>
      <p:ext uri="{BB962C8B-B14F-4D97-AF65-F5344CB8AC3E}">
        <p14:creationId xmlns:p14="http://schemas.microsoft.com/office/powerpoint/2010/main" val="94889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371600"/>
            <a:ext cx="9144000" cy="3505200"/>
          </a:xfrm>
        </p:spPr>
        <p:txBody>
          <a:bodyPr>
            <a:noAutofit/>
          </a:bodyPr>
          <a:lstStyle>
            <a:lvl1pPr>
              <a:defRPr sz="7200"/>
            </a:lvl1pPr>
          </a:lstStyle>
          <a:p>
            <a:r>
              <a:rPr lang="en-US" smtClean="0"/>
              <a:t>Click to edit Master title style</a:t>
            </a:r>
            <a:endParaRPr/>
          </a:p>
        </p:txBody>
      </p:sp>
      <p:sp>
        <p:nvSpPr>
          <p:cNvPr id="3" name="Subtitle 2"/>
          <p:cNvSpPr>
            <a:spLocks noGrp="1"/>
          </p:cNvSpPr>
          <p:nvPr>
            <p:ph type="subTitle" idx="1"/>
          </p:nvPr>
        </p:nvSpPr>
        <p:spPr>
          <a:xfrm>
            <a:off x="1522413" y="4953000"/>
            <a:ext cx="8229600" cy="1066800"/>
          </a:xfrm>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3829175-527E-46A3-863C-1BB1F163B849}" type="datetimeFigureOut">
              <a:rPr lang="en-US" smtClean="0"/>
              <a:t>9/22/2017</a:t>
            </a:fld>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4107501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baseline="0"/>
            </a:lvl6pPr>
            <a:lvl7pPr>
              <a:defRPr baseline="0"/>
            </a:lvl7pPr>
            <a:lvl8pPr>
              <a:defRPr baseline="0"/>
            </a:lvl8pPr>
            <a:lvl9pPr>
              <a:defRPr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3829175-527E-46A3-863C-1BB1F163B849}" type="datetimeFigureOut">
              <a:rPr lang="en-US" smtClean="0"/>
              <a:t>9/22/2017</a:t>
            </a:fld>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117331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52012" y="533400"/>
            <a:ext cx="1371600" cy="5592764"/>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522411" y="533400"/>
            <a:ext cx="8077201" cy="5592764"/>
          </a:xfrm>
        </p:spPr>
        <p:txBody>
          <a:bodyPr vert="eaVert"/>
          <a:lstStyle>
            <a:lvl5pPr>
              <a:defRPr/>
            </a:lvl5pPr>
            <a:lvl6pPr>
              <a:defRPr/>
            </a:lvl6pPr>
            <a:lvl7pPr>
              <a:defRPr/>
            </a:lvl7pPr>
            <a:lvl8pPr>
              <a:defRPr/>
            </a:lvl8pPr>
            <a:lvl9pPr>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3829175-527E-46A3-863C-1BB1F163B849}" type="datetimeFigureOut">
              <a:rPr lang="en-US" smtClean="0"/>
              <a:t>9/22/2017</a:t>
            </a:fld>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88754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2pPr>
              <a:buClr>
                <a:schemeClr val="accent2"/>
              </a:buClr>
              <a:defRPr/>
            </a:lvl2pPr>
            <a:lvl5pPr>
              <a:defRPr/>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3829175-527E-46A3-863C-1BB1F163B849}" type="datetimeFigureOut">
              <a:rPr lang="en-US" smtClean="0"/>
              <a:t>9/22/2017</a:t>
            </a:fld>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83633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4" y="2514601"/>
            <a:ext cx="9144000" cy="2819400"/>
          </a:xfrm>
        </p:spPr>
        <p:txBody>
          <a:bodyPr anchor="b">
            <a:noAutofit/>
          </a:bodyPr>
          <a:lstStyle>
            <a:lvl1pPr algn="l">
              <a:defRPr sz="6600" b="0" i="0" cap="none" baseline="0"/>
            </a:lvl1pPr>
          </a:lstStyle>
          <a:p>
            <a:r>
              <a:rPr lang="en-US" smtClean="0"/>
              <a:t>Click to edit Master title style</a:t>
            </a:r>
            <a:endParaRPr/>
          </a:p>
        </p:txBody>
      </p:sp>
      <p:sp>
        <p:nvSpPr>
          <p:cNvPr id="3" name="Text Placeholder 2"/>
          <p:cNvSpPr>
            <a:spLocks noGrp="1"/>
          </p:cNvSpPr>
          <p:nvPr>
            <p:ph type="body" idx="1"/>
          </p:nvPr>
        </p:nvSpPr>
        <p:spPr>
          <a:xfrm>
            <a:off x="1522413" y="990600"/>
            <a:ext cx="8229600"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3829175-527E-46A3-863C-1BB1F163B849}" type="datetimeFigureOut">
              <a:rPr lang="en-US" smtClean="0"/>
              <a:t>9/22/2017</a:t>
            </a:fld>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3591654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533400"/>
            <a:ext cx="96012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1522414" y="1828800"/>
            <a:ext cx="4645152"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475412" y="1828800"/>
            <a:ext cx="4648201"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83829175-527E-46A3-863C-1BB1F163B849}" type="datetimeFigureOut">
              <a:rPr lang="en-US" smtClean="0"/>
              <a:t>9/22/2017</a:t>
            </a:fld>
            <a:endParaRPr lang="en-US"/>
          </a:p>
        </p:txBody>
      </p:sp>
      <p:sp>
        <p:nvSpPr>
          <p:cNvPr id="7" name="Slide Number Placeholder 6"/>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383154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4" y="533400"/>
            <a:ext cx="96012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4"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22414"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478462"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78462"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83829175-527E-46A3-863C-1BB1F163B849}" type="datetimeFigureOut">
              <a:rPr lang="en-US" smtClean="0"/>
              <a:t>9/22/2017</a:t>
            </a:fld>
            <a:endParaRPr lang="en-US"/>
          </a:p>
        </p:txBody>
      </p:sp>
      <p:sp>
        <p:nvSpPr>
          <p:cNvPr id="9" name="Slide Number Placeholder 8"/>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3812924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83829175-527E-46A3-863C-1BB1F163B849}" type="datetimeFigureOut">
              <a:rPr lang="en-US" smtClean="0"/>
              <a:t>9/22/2017</a:t>
            </a:fld>
            <a:endParaRPr lang="en-US"/>
          </a:p>
        </p:txBody>
      </p:sp>
      <p:sp>
        <p:nvSpPr>
          <p:cNvPr id="5" name="Slide Number Placeholder 4"/>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223656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83829175-527E-46A3-863C-1BB1F163B849}" type="datetimeFigureOut">
              <a:rPr lang="en-US" smtClean="0"/>
              <a:t>9/22/2017</a:t>
            </a:fld>
            <a:endParaRPr lang="en-US"/>
          </a:p>
        </p:txBody>
      </p:sp>
      <p:sp>
        <p:nvSpPr>
          <p:cNvPr id="4" name="Slide Number Placeholder 3"/>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3465258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5180012" y="838200"/>
            <a:ext cx="6172201" cy="5181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Footer Placeholder 8"/>
          <p:cNvSpPr>
            <a:spLocks noGrp="1"/>
          </p:cNvSpPr>
          <p:nvPr>
            <p:ph type="ftr" sz="quarter" idx="11"/>
          </p:nvPr>
        </p:nvSpPr>
        <p:spPr/>
        <p:txBody>
          <a:bodyPr/>
          <a:lstStyle/>
          <a:p>
            <a:r>
              <a:rPr lang="en-US" dirty="0"/>
              <a:t>Add a footer</a:t>
            </a:r>
          </a:p>
        </p:txBody>
      </p:sp>
      <p:sp>
        <p:nvSpPr>
          <p:cNvPr id="8" name="Date Placeholder 7"/>
          <p:cNvSpPr>
            <a:spLocks noGrp="1"/>
          </p:cNvSpPr>
          <p:nvPr>
            <p:ph type="dt" sz="half" idx="10"/>
          </p:nvPr>
        </p:nvSpPr>
        <p:spPr/>
        <p:txBody>
          <a:bodyPr/>
          <a:lstStyle/>
          <a:p>
            <a:fld id="{83829175-527E-46A3-863C-1BB1F163B849}" type="datetimeFigureOut">
              <a:rPr lang="en-US" smtClean="0"/>
              <a:pPr/>
              <a:t>9/22/2017</a:t>
            </a:fld>
            <a:endParaRPr lang="en-US"/>
          </a:p>
        </p:txBody>
      </p:sp>
      <p:sp>
        <p:nvSpPr>
          <p:cNvPr id="10" name="Slide Number Placeholder 9"/>
          <p:cNvSpPr>
            <a:spLocks noGrp="1"/>
          </p:cNvSpPr>
          <p:nvPr>
            <p:ph type="sldNum" sz="quarter" idx="12"/>
          </p:nvPr>
        </p:nvSpPr>
        <p:spPr/>
        <p:txBody>
          <a:bodyPr/>
          <a:lstStyle/>
          <a:p>
            <a:fld id="{E5137D0E-4A4F-4307-8994-C1891D747D59}" type="slidenum">
              <a:rPr lang="en-US" smtClean="0"/>
              <a:pPr/>
              <a:t>‹#›</a:t>
            </a:fld>
            <a:endParaRPr lang="en-US"/>
          </a:p>
        </p:txBody>
      </p:sp>
    </p:spTree>
    <p:extLst>
      <p:ext uri="{BB962C8B-B14F-4D97-AF65-F5344CB8AC3E}">
        <p14:creationId xmlns:p14="http://schemas.microsoft.com/office/powerpoint/2010/main" val="3913643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
        <p:nvSpPr>
          <p:cNvPr id="5" name="Rectangle 4"/>
          <p:cNvSpPr/>
          <p:nvPr/>
        </p:nvSpPr>
        <p:spPr>
          <a:xfrm>
            <a:off x="5103812" y="457200"/>
            <a:ext cx="6629400" cy="594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5484812" y="836610"/>
            <a:ext cx="5867401" cy="5183190"/>
          </a:xfrm>
          <a:solidFill>
            <a:schemeClr val="bg2"/>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3773852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grpSp>
        <p:nvGrpSpPr>
          <p:cNvPr id="32" name="Group 31"/>
          <p:cNvGrpSpPr/>
          <p:nvPr/>
        </p:nvGrpSpPr>
        <p:grpSpPr>
          <a:xfrm>
            <a:off x="-1" y="0"/>
            <a:ext cx="12188825" cy="6858000"/>
            <a:chOff x="-1" y="0"/>
            <a:chExt cx="12188825" cy="6858000"/>
          </a:xfrm>
        </p:grpSpPr>
        <p:sp>
          <p:nvSpPr>
            <p:cNvPr id="8" name="Rectangle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9" name="Rectangle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0" name="Rectangle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1" name="Rectangle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2" name="Rectangle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3" name="Rectangle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headEnd/>
              <a:tailEnd/>
            </a:ln>
            <a:effectLst/>
            <a:extLst/>
          </p:spPr>
          <p:txBody>
            <a:bodyPr wrap="none" anchor="ctr"/>
            <a:lstStyle/>
            <a:p>
              <a:pPr algn="ctr"/>
              <a:endParaRPr kumimoji="1" lang="en-US" sz="2400">
                <a:latin typeface="굴림" pitchFamily="50" charset="-127"/>
              </a:endParaRPr>
            </a:p>
          </p:txBody>
        </p:sp>
        <p:sp>
          <p:nvSpPr>
            <p:cNvPr id="14" name="Rectangle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5" name="Rectangle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6" name="Rectangle 16"/>
            <p:cNvSpPr>
              <a:spLocks noChangeArrowheads="1"/>
            </p:cNvSpPr>
            <p:nvPr/>
          </p:nvSpPr>
          <p:spPr bwMode="auto">
            <a:xfrm>
              <a:off x="-1" y="304800"/>
              <a:ext cx="609441"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7" name="Rectangle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headEnd/>
              <a:tailEnd/>
            </a:ln>
            <a:effectLst/>
            <a:extLst/>
          </p:spPr>
          <p:txBody>
            <a:bodyPr wrap="none" anchor="ctr"/>
            <a:lstStyle/>
            <a:p>
              <a:pPr algn="ctr"/>
              <a:endParaRPr kumimoji="1" lang="en-US" sz="2400">
                <a:latin typeface="굴림" pitchFamily="50" charset="-127"/>
              </a:endParaRPr>
            </a:p>
          </p:txBody>
        </p:sp>
        <p:sp>
          <p:nvSpPr>
            <p:cNvPr id="18" name="Rectangle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9" name="Line 19"/>
            <p:cNvSpPr>
              <a:spLocks noChangeShapeType="1"/>
            </p:cNvSpPr>
            <p:nvPr/>
          </p:nvSpPr>
          <p:spPr bwMode="auto">
            <a:xfrm flipV="1">
              <a:off x="609440" y="304800"/>
              <a:ext cx="0" cy="655320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20"/>
            <p:cNvSpPr>
              <a:spLocks noChangeShapeType="1"/>
            </p:cNvSpPr>
            <p:nvPr/>
          </p:nvSpPr>
          <p:spPr bwMode="auto">
            <a:xfrm>
              <a:off x="609440" y="6705600"/>
              <a:ext cx="11579384"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1"/>
            <p:cNvSpPr>
              <a:spLocks noChangeShapeType="1"/>
            </p:cNvSpPr>
            <p:nvPr/>
          </p:nvSpPr>
          <p:spPr bwMode="auto">
            <a:xfrm flipV="1">
              <a:off x="11680956" y="0"/>
              <a:ext cx="0" cy="670560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22"/>
            <p:cNvSpPr>
              <a:spLocks noChangeShapeType="1"/>
            </p:cNvSpPr>
            <p:nvPr/>
          </p:nvSpPr>
          <p:spPr bwMode="auto">
            <a:xfrm>
              <a:off x="-1" y="304800"/>
              <a:ext cx="12188825"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23"/>
            <p:cNvSpPr>
              <a:spLocks noChangeShapeType="1"/>
            </p:cNvSpPr>
            <p:nvPr/>
          </p:nvSpPr>
          <p:spPr bwMode="auto">
            <a:xfrm flipH="1">
              <a:off x="7618015" y="457200"/>
              <a:ext cx="4570809"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24"/>
            <p:cNvSpPr>
              <a:spLocks noChangeShapeType="1"/>
            </p:cNvSpPr>
            <p:nvPr/>
          </p:nvSpPr>
          <p:spPr bwMode="auto">
            <a:xfrm flipV="1">
              <a:off x="7618015" y="0"/>
              <a:ext cx="0" cy="4572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25"/>
            <p:cNvSpPr>
              <a:spLocks noChangeShapeType="1"/>
            </p:cNvSpPr>
            <p:nvPr/>
          </p:nvSpPr>
          <p:spPr bwMode="auto">
            <a:xfrm>
              <a:off x="11680956" y="1981200"/>
              <a:ext cx="50786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26"/>
            <p:cNvSpPr>
              <a:spLocks noChangeShapeType="1"/>
            </p:cNvSpPr>
            <p:nvPr/>
          </p:nvSpPr>
          <p:spPr bwMode="auto">
            <a:xfrm>
              <a:off x="1320455" y="0"/>
              <a:ext cx="0" cy="10668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7"/>
            <p:cNvSpPr>
              <a:spLocks noChangeShapeType="1"/>
            </p:cNvSpPr>
            <p:nvPr/>
          </p:nvSpPr>
          <p:spPr bwMode="auto">
            <a:xfrm flipH="1">
              <a:off x="-1" y="1066800"/>
              <a:ext cx="1320456"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30"/>
            <p:cNvSpPr>
              <a:spLocks noChangeShapeType="1"/>
            </p:cNvSpPr>
            <p:nvPr/>
          </p:nvSpPr>
          <p:spPr bwMode="auto">
            <a:xfrm flipH="1">
              <a:off x="-1" y="5257800"/>
              <a:ext cx="609441"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31"/>
            <p:cNvSpPr>
              <a:spLocks noChangeShapeType="1"/>
            </p:cNvSpPr>
            <p:nvPr/>
          </p:nvSpPr>
          <p:spPr bwMode="auto">
            <a:xfrm flipH="1">
              <a:off x="-1" y="5410200"/>
              <a:ext cx="609441"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 name="Title Placeholder 1"/>
          <p:cNvSpPr>
            <a:spLocks noGrp="1"/>
          </p:cNvSpPr>
          <p:nvPr>
            <p:ph type="title"/>
          </p:nvPr>
        </p:nvSpPr>
        <p:spPr>
          <a:xfrm>
            <a:off x="1522414" y="533400"/>
            <a:ext cx="9601200" cy="1143000"/>
          </a:xfrm>
          <a:prstGeom prst="rect">
            <a:avLst/>
          </a:prstGeom>
        </p:spPr>
        <p:txBody>
          <a:bodyPr vert="horz" lIns="91440" tIns="45720" rIns="91440" bIns="45720" rtlCol="0" anchor="b">
            <a:normAutofit/>
          </a:bodyPr>
          <a:lstStyle/>
          <a:p>
            <a:r>
              <a:rPr lang="en-US" smtClean="0"/>
              <a:t>Click to edit Master title style</a:t>
            </a:r>
            <a:endParaRPr dirty="0"/>
          </a:p>
        </p:txBody>
      </p:sp>
      <p:sp>
        <p:nvSpPr>
          <p:cNvPr id="3" name="Text Placeholder 2"/>
          <p:cNvSpPr>
            <a:spLocks noGrp="1"/>
          </p:cNvSpPr>
          <p:nvPr>
            <p:ph type="body" idx="1"/>
          </p:nvPr>
        </p:nvSpPr>
        <p:spPr>
          <a:xfrm>
            <a:off x="1522414" y="1828800"/>
            <a:ext cx="9601200" cy="41910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3"/>
          </p:nvPr>
        </p:nvSpPr>
        <p:spPr>
          <a:xfrm>
            <a:off x="1517950" y="6172200"/>
            <a:ext cx="6862462" cy="273049"/>
          </a:xfrm>
          <a:prstGeom prst="rect">
            <a:avLst/>
          </a:prstGeom>
        </p:spPr>
        <p:txBody>
          <a:bodyPr vert="horz" lIns="91440" tIns="45720" rIns="91440" bIns="45720" rtlCol="0" anchor="ctr"/>
          <a:lstStyle>
            <a:lvl1pPr algn="l">
              <a:defRPr sz="110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8609012" y="6172200"/>
            <a:ext cx="1320059" cy="273049"/>
          </a:xfrm>
          <a:prstGeom prst="rect">
            <a:avLst/>
          </a:prstGeom>
        </p:spPr>
        <p:txBody>
          <a:bodyPr vert="horz" lIns="91440" tIns="45720" rIns="91440" bIns="45720" rtlCol="0" anchor="ctr"/>
          <a:lstStyle>
            <a:lvl1pPr algn="r">
              <a:defRPr sz="1100">
                <a:solidFill>
                  <a:schemeClr val="tx1"/>
                </a:solidFill>
              </a:defRPr>
            </a:lvl1pPr>
          </a:lstStyle>
          <a:p>
            <a:fld id="{83829175-527E-46A3-863C-1BB1F163B849}" type="datetimeFigureOut">
              <a:rPr lang="en-US" smtClean="0"/>
              <a:pPr/>
              <a:t>9/22/2017</a:t>
            </a:fld>
            <a:endParaRPr lang="en-US"/>
          </a:p>
        </p:txBody>
      </p:sp>
      <p:sp>
        <p:nvSpPr>
          <p:cNvPr id="6" name="Slide Number Placeholder 5"/>
          <p:cNvSpPr>
            <a:spLocks noGrp="1"/>
          </p:cNvSpPr>
          <p:nvPr>
            <p:ph type="sldNum" sz="quarter" idx="4"/>
          </p:nvPr>
        </p:nvSpPr>
        <p:spPr>
          <a:xfrm>
            <a:off x="10133012" y="6172200"/>
            <a:ext cx="990601" cy="273049"/>
          </a:xfrm>
          <a:prstGeom prst="rect">
            <a:avLst/>
          </a:prstGeom>
        </p:spPr>
        <p:txBody>
          <a:bodyPr vert="horz" lIns="91440" tIns="45720" rIns="91440" bIns="45720" rtlCol="0" anchor="ctr"/>
          <a:lstStyle>
            <a:lvl1pPr algn="r">
              <a:defRPr sz="1100">
                <a:solidFill>
                  <a:schemeClr val="tx1"/>
                </a:solidFill>
              </a:defRPr>
            </a:lvl1pPr>
          </a:lstStyle>
          <a:p>
            <a:fld id="{E5137D0E-4A4F-4307-8994-C1891D747D59}" type="slidenum">
              <a:rPr lang="en-US" smtClean="0"/>
              <a:pPr/>
              <a:t>‹#›</a:t>
            </a:fld>
            <a:endParaRPr lang="en-US"/>
          </a:p>
        </p:txBody>
      </p:sp>
    </p:spTree>
    <p:extLst>
      <p:ext uri="{BB962C8B-B14F-4D97-AF65-F5344CB8AC3E}">
        <p14:creationId xmlns:p14="http://schemas.microsoft.com/office/powerpoint/2010/main" val="7745226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23838" indent="-223838" algn="l" defTabSz="914400" rtl="0" eaLnBrk="1" latinLnBrk="0" hangingPunct="1">
        <a:lnSpc>
          <a:spcPct val="90000"/>
        </a:lnSpc>
        <a:spcBef>
          <a:spcPts val="1800"/>
        </a:spcBef>
        <a:buClr>
          <a:schemeClr val="accent2"/>
        </a:buClr>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800"/>
        </a:spcBef>
        <a:buClr>
          <a:schemeClr val="accent2"/>
        </a:buClr>
        <a:buFont typeface="Arial" pitchFamily="34" charset="0"/>
        <a:buChar char="–"/>
        <a:defRPr sz="1800" kern="1200">
          <a:solidFill>
            <a:schemeClr val="tx1"/>
          </a:solidFill>
          <a:latin typeface="+mn-lt"/>
          <a:ea typeface="+mn-ea"/>
          <a:cs typeface="+mn-cs"/>
        </a:defRPr>
      </a:lvl2pPr>
      <a:lvl3pPr marL="741363" indent="-171450" algn="l" defTabSz="914400" rtl="0" eaLnBrk="1" latinLnBrk="0" hangingPunct="1">
        <a:lnSpc>
          <a:spcPct val="90000"/>
        </a:lnSpc>
        <a:spcBef>
          <a:spcPts val="600"/>
        </a:spcBef>
        <a:buClr>
          <a:schemeClr val="accent2"/>
        </a:buClr>
        <a:buFont typeface="Arial" pitchFamily="34" charset="0"/>
        <a:buChar char="•"/>
        <a:defRPr sz="1600" kern="1200">
          <a:solidFill>
            <a:schemeClr val="tx1"/>
          </a:solidFill>
          <a:latin typeface="+mn-lt"/>
          <a:ea typeface="+mn-ea"/>
          <a:cs typeface="+mn-cs"/>
        </a:defRPr>
      </a:lvl3pPr>
      <a:lvl4pPr marL="9667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4pPr>
      <a:lvl5pPr marL="12080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5pPr>
      <a:lvl6pPr marL="1444752"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6pPr>
      <a:lvl7pPr marL="1682496"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7pPr>
      <a:lvl8pPr marL="1920240"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8pPr>
      <a:lvl9pPr marL="2157984"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alibri" panose="020F0502020204030204" pitchFamily="34" charset="0"/>
                <a:cs typeface="Calibri" panose="020F0502020204030204" pitchFamily="34" charset="0"/>
              </a:rPr>
              <a:t>Self Neglect – Isle of Man adopts its multi agency policy</a:t>
            </a:r>
            <a:endParaRPr lang="en-US"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p:txBody>
          <a:bodyPr>
            <a:normAutofit/>
          </a:bodyPr>
          <a:lstStyle/>
          <a:p>
            <a:r>
              <a:rPr lang="en-US" sz="3200" dirty="0" smtClean="0">
                <a:latin typeface="Calibri" panose="020F0502020204030204" pitchFamily="34" charset="0"/>
                <a:cs typeface="Calibri" panose="020F0502020204030204" pitchFamily="34" charset="0"/>
              </a:rPr>
              <a:t>Cath Erine</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67266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533400"/>
            <a:ext cx="9601200" cy="663352"/>
          </a:xfrm>
        </p:spPr>
        <p:txBody>
          <a:bodyPr/>
          <a:lstStyle/>
          <a:p>
            <a:r>
              <a:rPr lang="en-GB" b="1" dirty="0" smtClean="0">
                <a:latin typeface="Calibri" panose="020F0502020204030204" pitchFamily="34" charset="0"/>
                <a:cs typeface="Calibri" panose="020F0502020204030204" pitchFamily="34" charset="0"/>
              </a:rPr>
              <a:t>What does the Isle of Man policy say</a:t>
            </a:r>
            <a:r>
              <a:rPr lang="en-GB" dirty="0" smtClean="0">
                <a:latin typeface="Calibri" panose="020F0502020204030204" pitchFamily="34" charset="0"/>
                <a:cs typeface="Calibri" panose="020F0502020204030204" pitchFamily="34" charset="0"/>
              </a:rPr>
              <a:t>….</a:t>
            </a:r>
            <a:endParaRPr lang="en-GB"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053852" y="1268760"/>
            <a:ext cx="10069762" cy="4751040"/>
          </a:xfrm>
        </p:spPr>
        <p:txBody>
          <a:bodyPr>
            <a:normAutofit/>
          </a:bodyPr>
          <a:lstStyle/>
          <a:p>
            <a:r>
              <a:rPr lang="en-GB" sz="2400" dirty="0" smtClean="0">
                <a:latin typeface="Calibri" panose="020F0502020204030204" pitchFamily="34" charset="0"/>
                <a:cs typeface="Calibri" panose="020F0502020204030204" pitchFamily="34" charset="0"/>
              </a:rPr>
              <a:t>Is based on the six core principles of the Care Act and the Mental Capacity Act and applies to adults aged 18 plus </a:t>
            </a:r>
            <a:r>
              <a:rPr lang="en-GB" sz="2400" b="1" dirty="0" smtClean="0">
                <a:latin typeface="Calibri" panose="020F0502020204030204" pitchFamily="34" charset="0"/>
                <a:cs typeface="Calibri" panose="020F0502020204030204" pitchFamily="34" charset="0"/>
              </a:rPr>
              <a:t>who have mental capacity to make the decisions causing the concern </a:t>
            </a:r>
          </a:p>
          <a:p>
            <a:r>
              <a:rPr lang="en-GB" sz="2400" dirty="0" smtClean="0">
                <a:latin typeface="Calibri" panose="020F0502020204030204" pitchFamily="34" charset="0"/>
                <a:cs typeface="Calibri" panose="020F0502020204030204" pitchFamily="34" charset="0"/>
              </a:rPr>
              <a:t>Single agency interventions have failed to reduce the risks to the adult</a:t>
            </a:r>
          </a:p>
          <a:p>
            <a:r>
              <a:rPr lang="en-GB" sz="2400" dirty="0" smtClean="0">
                <a:latin typeface="Calibri" panose="020F0502020204030204" pitchFamily="34" charset="0"/>
                <a:cs typeface="Calibri" panose="020F0502020204030204" pitchFamily="34" charset="0"/>
              </a:rPr>
              <a:t>The risk(s) to the adult are </a:t>
            </a:r>
            <a:r>
              <a:rPr lang="en-GB" sz="2400" b="1" dirty="0" smtClean="0">
                <a:latin typeface="Calibri" panose="020F0502020204030204" pitchFamily="34" charset="0"/>
                <a:cs typeface="Calibri" panose="020F0502020204030204" pitchFamily="34" charset="0"/>
              </a:rPr>
              <a:t>likely </a:t>
            </a:r>
            <a:r>
              <a:rPr lang="en-GB" sz="2400" dirty="0" smtClean="0">
                <a:latin typeface="Calibri" panose="020F0502020204030204" pitchFamily="34" charset="0"/>
                <a:cs typeface="Calibri" panose="020F0502020204030204" pitchFamily="34" charset="0"/>
              </a:rPr>
              <a:t>to result in serious harm or risk to the life of the adult </a:t>
            </a:r>
            <a:endParaRPr lang="en-GB" sz="2400" b="1" dirty="0" smtClean="0">
              <a:latin typeface="Calibri" panose="020F0502020204030204" pitchFamily="34" charset="0"/>
              <a:cs typeface="Calibri" panose="020F0502020204030204" pitchFamily="34" charset="0"/>
            </a:endParaRPr>
          </a:p>
          <a:p>
            <a:r>
              <a:rPr lang="en-GB" sz="2400" dirty="0" smtClean="0">
                <a:latin typeface="Calibri" panose="020F0502020204030204" pitchFamily="34" charset="0"/>
                <a:cs typeface="Calibri" panose="020F0502020204030204" pitchFamily="34" charset="0"/>
              </a:rPr>
              <a:t>Must make active attempts to engage the adult to identify measures that will reduce the risk, this may mean discussing with the adult the involvement of an advocate and/or family/friends</a:t>
            </a:r>
          </a:p>
          <a:p>
            <a:r>
              <a:rPr lang="en-GB" sz="2400" dirty="0" smtClean="0">
                <a:latin typeface="Calibri" panose="020F0502020204030204" pitchFamily="34" charset="0"/>
                <a:cs typeface="Calibri" panose="020F0502020204030204" pitchFamily="34" charset="0"/>
              </a:rPr>
              <a:t>Choosing the “best person” to have the initial conversation with the adult, who has maintained a trust based relationship with the adult</a:t>
            </a:r>
          </a:p>
          <a:p>
            <a:endParaRPr lang="en-GB"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92646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533400"/>
            <a:ext cx="9601200" cy="951384"/>
          </a:xfrm>
        </p:spPr>
        <p:txBody>
          <a:bodyPr/>
          <a:lstStyle/>
          <a:p>
            <a:r>
              <a:rPr lang="en-GB" b="1" dirty="0" smtClean="0">
                <a:latin typeface="Calibri" panose="020F0502020204030204" pitchFamily="34" charset="0"/>
                <a:cs typeface="Calibri" panose="020F0502020204030204" pitchFamily="34" charset="0"/>
              </a:rPr>
              <a:t>What does a trusting relationship look like?</a:t>
            </a:r>
            <a:endParaRPr lang="en-GB"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981844" y="1700808"/>
            <a:ext cx="10369152" cy="4318992"/>
          </a:xfrm>
        </p:spPr>
        <p:txBody>
          <a:bodyPr>
            <a:normAutofit fontScale="92500" lnSpcReduction="20000"/>
          </a:bodyPr>
          <a:lstStyle/>
          <a:p>
            <a:pPr>
              <a:buFont typeface="Wingdings" panose="05000000000000000000" pitchFamily="2" charset="2"/>
              <a:buChar char="ü"/>
            </a:pPr>
            <a:r>
              <a:rPr lang="en-GB" sz="2400" dirty="0" smtClean="0">
                <a:latin typeface="Calibri" panose="020F0502020204030204" pitchFamily="34" charset="0"/>
                <a:cs typeface="Calibri" panose="020F0502020204030204" pitchFamily="34" charset="0"/>
              </a:rPr>
              <a:t> Interventions delivered as part of an emotional connection/trust – an ability to challenge the adults without judgement working with them at their own pace (on issues they view as “important” to them – which may not be the priority of the workers/organisations” </a:t>
            </a:r>
            <a:r>
              <a:rPr lang="en-GB" sz="2400" i="1" dirty="0" smtClean="0">
                <a:solidFill>
                  <a:schemeClr val="accent1">
                    <a:lumMod val="75000"/>
                  </a:schemeClr>
                </a:solidFill>
                <a:latin typeface="Calibri" panose="020F0502020204030204" pitchFamily="34" charset="0"/>
                <a:cs typeface="Calibri" panose="020F0502020204030204" pitchFamily="34" charset="0"/>
              </a:rPr>
              <a:t>“He has been human, that the only word I can use – human and on my level”</a:t>
            </a:r>
          </a:p>
          <a:p>
            <a:pPr>
              <a:buFont typeface="Wingdings" panose="05000000000000000000" pitchFamily="2" charset="2"/>
              <a:buChar char="ü"/>
            </a:pPr>
            <a:r>
              <a:rPr lang="en-GB" sz="2400" dirty="0">
                <a:latin typeface="Calibri" panose="020F0502020204030204" pitchFamily="34" charset="0"/>
                <a:cs typeface="Calibri" panose="020F0502020204030204" pitchFamily="34" charset="0"/>
              </a:rPr>
              <a:t> </a:t>
            </a:r>
            <a:r>
              <a:rPr lang="en-GB" sz="2400" dirty="0" smtClean="0">
                <a:latin typeface="Calibri" panose="020F0502020204030204" pitchFamily="34" charset="0"/>
                <a:cs typeface="Calibri" panose="020F0502020204030204" pitchFamily="34" charset="0"/>
              </a:rPr>
              <a:t>Support that fits with the individual’s own perception of need with practical interventions when necessary “</a:t>
            </a:r>
            <a:r>
              <a:rPr lang="en-GB" sz="2400" i="1" dirty="0" smtClean="0">
                <a:solidFill>
                  <a:schemeClr val="accent1">
                    <a:lumMod val="75000"/>
                  </a:schemeClr>
                </a:solidFill>
                <a:latin typeface="Calibri" panose="020F0502020204030204" pitchFamily="34" charset="0"/>
                <a:cs typeface="Calibri" panose="020F0502020204030204" pitchFamily="34" charset="0"/>
              </a:rPr>
              <a:t>When X came along they were hands on – we’ve got to do this…..shall we start cleaning up now”  “She got it into my head that I am important that I am on the earth for a reason”</a:t>
            </a:r>
          </a:p>
          <a:p>
            <a:pPr>
              <a:buFont typeface="Wingdings" panose="05000000000000000000" pitchFamily="2" charset="2"/>
              <a:buChar char="ü"/>
            </a:pPr>
            <a:r>
              <a:rPr lang="en-GB" sz="2400" i="1" dirty="0">
                <a:solidFill>
                  <a:schemeClr val="accent1">
                    <a:lumMod val="75000"/>
                  </a:schemeClr>
                </a:solidFill>
                <a:latin typeface="Calibri" panose="020F0502020204030204" pitchFamily="34" charset="0"/>
                <a:cs typeface="Calibri" panose="020F0502020204030204" pitchFamily="34" charset="0"/>
              </a:rPr>
              <a:t> </a:t>
            </a:r>
            <a:r>
              <a:rPr lang="en-GB" sz="2400" dirty="0" smtClean="0">
                <a:latin typeface="Calibri" panose="020F0502020204030204" pitchFamily="34" charset="0"/>
                <a:cs typeface="Calibri" panose="020F0502020204030204" pitchFamily="34" charset="0"/>
              </a:rPr>
              <a:t>Respectful and honest engagement	</a:t>
            </a:r>
            <a:r>
              <a:rPr lang="en-GB" sz="2400" i="1" dirty="0" smtClean="0">
                <a:solidFill>
                  <a:schemeClr val="accent1">
                    <a:lumMod val="75000"/>
                  </a:schemeClr>
                </a:solidFill>
                <a:latin typeface="Calibri" panose="020F0502020204030204" pitchFamily="34" charset="0"/>
                <a:cs typeface="Calibri" panose="020F0502020204030204" pitchFamily="34" charset="0"/>
              </a:rPr>
              <a:t>“ He’s down to earth, he doesn’t beat around the bush. If there’s something wrong he will tell you. If something needs sorting he will tell you and support you to do it”</a:t>
            </a:r>
          </a:p>
          <a:p>
            <a:pPr marL="0" indent="0" algn="ctr">
              <a:buNone/>
            </a:pPr>
            <a:r>
              <a:rPr lang="en-GB" sz="2400" b="1" dirty="0" smtClean="0">
                <a:latin typeface="Calibri" panose="020F0502020204030204" pitchFamily="34" charset="0"/>
                <a:cs typeface="Calibri" panose="020F0502020204030204" pitchFamily="34" charset="0"/>
              </a:rPr>
              <a:t>“Care-</a:t>
            </a:r>
            <a:r>
              <a:rPr lang="en-GB" sz="2400" b="1" dirty="0" err="1" smtClean="0">
                <a:latin typeface="Calibri" panose="020F0502020204030204" pitchFamily="34" charset="0"/>
                <a:cs typeface="Calibri" panose="020F0502020204030204" pitchFamily="34" charset="0"/>
              </a:rPr>
              <a:t>frontational</a:t>
            </a:r>
            <a:r>
              <a:rPr lang="en-GB" sz="2400" b="1" dirty="0" smtClean="0">
                <a:latin typeface="Calibri" panose="020F0502020204030204" pitchFamily="34" charset="0"/>
                <a:cs typeface="Calibri" panose="020F0502020204030204" pitchFamily="34" charset="0"/>
              </a:rPr>
              <a:t>” challenges – not discounting unrealistic options but working with any options that are likely to been acceptable to the adult that are have a high chance of success</a:t>
            </a:r>
          </a:p>
          <a:p>
            <a:pPr marL="0" indent="0">
              <a:buNone/>
            </a:pPr>
            <a:endParaRPr lang="en-GB" sz="2400" dirty="0" smtClean="0">
              <a:latin typeface="Calibri" panose="020F0502020204030204" pitchFamily="34" charset="0"/>
              <a:cs typeface="Calibri" panose="020F0502020204030204" pitchFamily="34" charset="0"/>
            </a:endParaRPr>
          </a:p>
          <a:p>
            <a:pPr marL="0" indent="0">
              <a:buNone/>
            </a:pPr>
            <a:endParaRPr lang="en-GB" sz="2400" dirty="0">
              <a:solidFill>
                <a:schemeClr val="accent1">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30888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533400"/>
            <a:ext cx="9601200" cy="591344"/>
          </a:xfrm>
        </p:spPr>
        <p:txBody>
          <a:bodyPr/>
          <a:lstStyle/>
          <a:p>
            <a:r>
              <a:rPr lang="en-GB" b="1" dirty="0" smtClean="0">
                <a:solidFill>
                  <a:schemeClr val="tx1"/>
                </a:solidFill>
                <a:latin typeface="Calibri" panose="020F0502020204030204" pitchFamily="34" charset="0"/>
                <a:cs typeface="Calibri" panose="020F0502020204030204" pitchFamily="34" charset="0"/>
              </a:rPr>
              <a:t>Mapping the risks</a:t>
            </a:r>
            <a:endParaRPr lang="en-GB" b="1"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053852" y="1340768"/>
            <a:ext cx="10297144" cy="5112568"/>
          </a:xfrm>
        </p:spPr>
        <p:txBody>
          <a:bodyPr>
            <a:normAutofit lnSpcReduction="10000"/>
          </a:bodyPr>
          <a:lstStyle/>
          <a:p>
            <a:r>
              <a:rPr lang="en-GB" sz="2400" dirty="0" smtClean="0">
                <a:latin typeface="Calibri" panose="020F0502020204030204" pitchFamily="34" charset="0"/>
                <a:cs typeface="Calibri" panose="020F0502020204030204" pitchFamily="34" charset="0"/>
              </a:rPr>
              <a:t>Putting the adult central to the assessment and if agreed involving family/friends – even if professionals believe that they may be “part of the problem”</a:t>
            </a:r>
          </a:p>
          <a:p>
            <a:r>
              <a:rPr lang="en-GB" sz="2400" dirty="0" smtClean="0">
                <a:latin typeface="Calibri" panose="020F0502020204030204" pitchFamily="34" charset="0"/>
                <a:cs typeface="Calibri" panose="020F0502020204030204" pitchFamily="34" charset="0"/>
              </a:rPr>
              <a:t>Once the risks are identified and some agreement reached about their priority, the adult should be asked to explore the impacts (Current and possible if nothing changes), what are the impact of the adult and workers/agencies not taking opportunities to take risks/make changes?</a:t>
            </a:r>
          </a:p>
          <a:p>
            <a:r>
              <a:rPr lang="en-GB" sz="2400" dirty="0" smtClean="0">
                <a:latin typeface="Calibri" panose="020F0502020204030204" pitchFamily="34" charset="0"/>
                <a:cs typeface="Calibri" panose="020F0502020204030204" pitchFamily="34" charset="0"/>
              </a:rPr>
              <a:t>The adult should be supported to say if they are </a:t>
            </a:r>
            <a:r>
              <a:rPr lang="en-GB" sz="2400" dirty="0" smtClean="0">
                <a:solidFill>
                  <a:schemeClr val="accent1">
                    <a:lumMod val="75000"/>
                  </a:schemeClr>
                </a:solidFill>
                <a:latin typeface="Calibri" panose="020F0502020204030204" pitchFamily="34" charset="0"/>
                <a:cs typeface="Calibri" panose="020F0502020204030204" pitchFamily="34" charset="0"/>
              </a:rPr>
              <a:t>“</a:t>
            </a:r>
            <a:r>
              <a:rPr lang="en-GB" sz="2400" i="1" dirty="0" smtClean="0">
                <a:solidFill>
                  <a:schemeClr val="accent1">
                    <a:lumMod val="75000"/>
                  </a:schemeClr>
                </a:solidFill>
                <a:latin typeface="Calibri" panose="020F0502020204030204" pitchFamily="34" charset="0"/>
                <a:cs typeface="Calibri" panose="020F0502020204030204" pitchFamily="34" charset="0"/>
              </a:rPr>
              <a:t>Keen to try this”, “may be willing to do this” or “ not willing to do this”</a:t>
            </a:r>
          </a:p>
          <a:p>
            <a:r>
              <a:rPr lang="en-GB" sz="2400" dirty="0" smtClean="0">
                <a:latin typeface="Calibri" panose="020F0502020204030204" pitchFamily="34" charset="0"/>
                <a:cs typeface="Calibri" panose="020F0502020204030204" pitchFamily="34" charset="0"/>
              </a:rPr>
              <a:t>From the keen to and may be willing to try agree the roles and timescales of all involved in managing the risks</a:t>
            </a:r>
          </a:p>
          <a:p>
            <a:r>
              <a:rPr lang="en-GB" sz="2400" dirty="0" smtClean="0">
                <a:latin typeface="Calibri" panose="020F0502020204030204" pitchFamily="34" charset="0"/>
                <a:cs typeface="Calibri" panose="020F0502020204030204" pitchFamily="34" charset="0"/>
              </a:rPr>
              <a:t>This mapping needs to be revisited on a regular basis to evidence change and empower the adult to take additional actions.</a:t>
            </a:r>
            <a:endParaRPr lang="en-GB"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64699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533400"/>
            <a:ext cx="9601200" cy="807368"/>
          </a:xfrm>
        </p:spPr>
        <p:txBody>
          <a:bodyPr/>
          <a:lstStyle/>
          <a:p>
            <a:r>
              <a:rPr lang="en-GB" b="1" dirty="0" smtClean="0">
                <a:latin typeface="Calibri" panose="020F0502020204030204" pitchFamily="34" charset="0"/>
                <a:cs typeface="Calibri" panose="020F0502020204030204" pitchFamily="34" charset="0"/>
              </a:rPr>
              <a:t>Finding the Key….</a:t>
            </a:r>
            <a:endParaRPr lang="en-GB"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21804" y="1340768"/>
            <a:ext cx="10501810" cy="4679032"/>
          </a:xfrm>
        </p:spPr>
        <p:txBody>
          <a:bodyPr>
            <a:normAutofit/>
          </a:bodyPr>
          <a:lstStyle/>
          <a:p>
            <a:r>
              <a:rPr lang="en-GB" sz="2400" dirty="0" smtClean="0">
                <a:latin typeface="Calibri" panose="020F0502020204030204" pitchFamily="34" charset="0"/>
                <a:cs typeface="Calibri" panose="020F0502020204030204" pitchFamily="34" charset="0"/>
              </a:rPr>
              <a:t>Case example</a:t>
            </a:r>
            <a:endParaRPr lang="en-GB" sz="2400" dirty="0">
              <a:latin typeface="Calibri" panose="020F0502020204030204" pitchFamily="34" charset="0"/>
              <a:cs typeface="Calibri" panose="020F0502020204030204" pitchFamily="34" charset="0"/>
            </a:endParaRPr>
          </a:p>
        </p:txBody>
      </p:sp>
      <p:pic>
        <p:nvPicPr>
          <p:cNvPr id="4" name="Picture 3" descr="&lt;strong&gt;old&lt;/strong&gt; &lt;strong&gt;woman&lt;/strong&gt; portrait | Flickr - Photo Shar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5860" y="1772816"/>
            <a:ext cx="3168351" cy="3384376"/>
          </a:xfrm>
          <a:prstGeom prst="rect">
            <a:avLst/>
          </a:prstGeom>
        </p:spPr>
      </p:pic>
      <p:sp>
        <p:nvSpPr>
          <p:cNvPr id="5" name="TextBox 4"/>
          <p:cNvSpPr txBox="1"/>
          <p:nvPr/>
        </p:nvSpPr>
        <p:spPr>
          <a:xfrm>
            <a:off x="4726262" y="926434"/>
            <a:ext cx="6552726" cy="5509200"/>
          </a:xfrm>
          <a:prstGeom prst="rect">
            <a:avLst/>
          </a:prstGeom>
          <a:noFill/>
          <a:ln>
            <a:solidFill>
              <a:schemeClr val="bg2"/>
            </a:solidFill>
          </a:ln>
        </p:spPr>
        <p:txBody>
          <a:bodyPr wrap="square" rtlCol="0" anchor="ctr" anchorCtr="1">
            <a:spAutoFit/>
          </a:bodyPr>
          <a:lstStyle/>
          <a:p>
            <a:r>
              <a:rPr lang="en-GB" sz="2200" dirty="0" smtClean="0">
                <a:latin typeface="Calibri" panose="020F0502020204030204" pitchFamily="34" charset="0"/>
                <a:cs typeface="Calibri" panose="020F0502020204030204" pitchFamily="34" charset="0"/>
              </a:rPr>
              <a:t>“Betty” – Former teacher, no family. In social housing refusing to allow people into the house so utilities cut off. Lots of books/newspapers. Fire risk to neighbours. Eating poorly due to lack of cooker, only shops once a week buying close to end date food. Landlord considering eviction</a:t>
            </a:r>
          </a:p>
          <a:p>
            <a:r>
              <a:rPr lang="en-GB" sz="2200" dirty="0" smtClean="0">
                <a:latin typeface="Calibri" panose="020F0502020204030204" pitchFamily="34" charset="0"/>
                <a:cs typeface="Calibri" panose="020F0502020204030204" pitchFamily="34" charset="0"/>
              </a:rPr>
              <a:t>Mobile library highlight of her week, the only person she has meaningful conversation with</a:t>
            </a:r>
          </a:p>
          <a:p>
            <a:r>
              <a:rPr lang="en-GB" sz="2200" dirty="0" smtClean="0">
                <a:latin typeface="Calibri" panose="020F0502020204030204" pitchFamily="34" charset="0"/>
                <a:cs typeface="Calibri" panose="020F0502020204030204" pitchFamily="34" charset="0"/>
              </a:rPr>
              <a:t>Self Neglect risk assessment completed – mobile librarian supported to discuss concerns with Betty who agreed she would like to be able to “stretch her brain”. As a result she joined a local book group after being supported to buy some new clothes (second hand shop). The new network boosted her self worth and led to engaging with housing  - utilities restored after safety checks completed. </a:t>
            </a:r>
          </a:p>
        </p:txBody>
      </p:sp>
    </p:spTree>
    <p:extLst>
      <p:ext uri="{BB962C8B-B14F-4D97-AF65-F5344CB8AC3E}">
        <p14:creationId xmlns:p14="http://schemas.microsoft.com/office/powerpoint/2010/main" val="2608914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533400"/>
            <a:ext cx="9756574" cy="951384"/>
          </a:xfrm>
        </p:spPr>
        <p:txBody>
          <a:bodyPr>
            <a:noAutofit/>
          </a:bodyPr>
          <a:lstStyle/>
          <a:p>
            <a:pPr algn="ctr"/>
            <a:r>
              <a:rPr lang="en-GB" dirty="0" smtClean="0">
                <a:latin typeface="Calibri" panose="020F0502020204030204" pitchFamily="34" charset="0"/>
                <a:cs typeface="Calibri" panose="020F0502020204030204" pitchFamily="34" charset="0"/>
              </a:rPr>
              <a:t>Case example – finding the key (what is causing the self neglect?)</a:t>
            </a:r>
            <a:endParaRPr lang="en-GB" dirty="0">
              <a:latin typeface="Calibri" panose="020F0502020204030204" pitchFamily="34" charset="0"/>
              <a:cs typeface="Calibri" panose="020F0502020204030204" pitchFamily="34" charset="0"/>
            </a:endParaRPr>
          </a:p>
        </p:txBody>
      </p:sp>
      <p:pic>
        <p:nvPicPr>
          <p:cNvPr id="6" name="Content Placeholder 5" descr="File:Alexei on the streets in Prague.jpg - Wikimedia Commons"/>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64096" y="1483973"/>
            <a:ext cx="2592288" cy="4191000"/>
          </a:xfrm>
        </p:spPr>
      </p:pic>
      <p:sp>
        <p:nvSpPr>
          <p:cNvPr id="7" name="TextBox 6"/>
          <p:cNvSpPr txBox="1"/>
          <p:nvPr/>
        </p:nvSpPr>
        <p:spPr>
          <a:xfrm>
            <a:off x="3256384" y="1473384"/>
            <a:ext cx="8310636" cy="498598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nchor="ctr" anchorCtr="1">
            <a:spAutoFit/>
          </a:bodyPr>
          <a:lstStyle/>
          <a:p>
            <a:r>
              <a:rPr lang="en-GB" sz="2000" dirty="0" smtClean="0">
                <a:latin typeface="Calibri" panose="020F0502020204030204" pitchFamily="34" charset="0"/>
                <a:cs typeface="Calibri" panose="020F0502020204030204" pitchFamily="34" charset="0"/>
              </a:rPr>
              <a:t>Jack – 47, evicted from temporary accommodation for fighting with another resident, 7 months ago and is now living rough. Jack has a history of alcohol misuse, which commenced after breakup of his marriage – 10 years ago. Jack is a qualified joiner and had his own business, which collapsed 7 years ago. </a:t>
            </a:r>
          </a:p>
          <a:p>
            <a:r>
              <a:rPr lang="en-GB" sz="2000" dirty="0" smtClean="0">
                <a:latin typeface="Calibri" panose="020F0502020204030204" pitchFamily="34" charset="0"/>
                <a:cs typeface="Calibri" panose="020F0502020204030204" pitchFamily="34" charset="0"/>
              </a:rPr>
              <a:t>He has two children, but they refuse to see him due to his alcohol misuse.</a:t>
            </a:r>
          </a:p>
          <a:p>
            <a:r>
              <a:rPr lang="en-GB" sz="2000" dirty="0" smtClean="0">
                <a:latin typeface="Calibri" panose="020F0502020204030204" pitchFamily="34" charset="0"/>
                <a:cs typeface="Calibri" panose="020F0502020204030204" pitchFamily="34" charset="0"/>
              </a:rPr>
              <a:t>Jack has diabetes , which is poorly managed. He had a stroke affecting his right side – weakness which leaves him vulnerable on the street. He has been admitted to hospital several times in recent weeks with significant injuries. Jack has refused to name the perpetrators. The admissions to A&amp;E have been linked to complications of his diabetes. There are concerns he may lose limbs if he fails to manage his diabetes more effectively.</a:t>
            </a:r>
          </a:p>
          <a:p>
            <a:r>
              <a:rPr lang="en-GB" sz="2000" dirty="0" smtClean="0">
                <a:latin typeface="Calibri" panose="020F0502020204030204" pitchFamily="34" charset="0"/>
                <a:cs typeface="Calibri" panose="020F0502020204030204" pitchFamily="34" charset="0"/>
              </a:rPr>
              <a:t>Key intervention – Offer from son to re-engage with his dad and to support contact with grandchild if he addressed his alcohol issues. Jack was detoxed and has remained largely sober and lives in a supported tenancy and is looking to volunteer with ex-offenders developing practical skills</a:t>
            </a:r>
          </a:p>
          <a:p>
            <a:endParaRPr lang="en-GB"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75088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533400"/>
            <a:ext cx="9601200" cy="807368"/>
          </a:xfrm>
        </p:spPr>
        <p:txBody>
          <a:bodyPr/>
          <a:lstStyle/>
          <a:p>
            <a:r>
              <a:rPr lang="en-GB" dirty="0" smtClean="0">
                <a:latin typeface="Calibri" panose="020F0502020204030204" pitchFamily="34" charset="0"/>
                <a:cs typeface="Calibri" panose="020F0502020204030204" pitchFamily="34" charset="0"/>
              </a:rPr>
              <a:t>Scoring the risks</a:t>
            </a:r>
            <a:endParaRPr lang="en-GB"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981844" y="1340768"/>
            <a:ext cx="10513168" cy="4896544"/>
          </a:xfrm>
        </p:spPr>
        <p:txBody>
          <a:bodyPr>
            <a:noAutofit/>
          </a:bodyPr>
          <a:lstStyle/>
          <a:p>
            <a:r>
              <a:rPr lang="en-GB" sz="2400" dirty="0" smtClean="0">
                <a:latin typeface="Calibri" panose="020F0502020204030204" pitchFamily="34" charset="0"/>
                <a:cs typeface="Calibri" panose="020F0502020204030204" pitchFamily="34" charset="0"/>
              </a:rPr>
              <a:t>Does NOT replace professional opinions but support evaluation of the impact of the work completed with the adult/multi agency response</a:t>
            </a:r>
          </a:p>
          <a:p>
            <a:r>
              <a:rPr lang="en-GB" sz="2400" dirty="0" smtClean="0">
                <a:latin typeface="Calibri" panose="020F0502020204030204" pitchFamily="34" charset="0"/>
                <a:cs typeface="Calibri" panose="020F0502020204030204" pitchFamily="34" charset="0"/>
              </a:rPr>
              <a:t>Two elements – Risk to the adult ( 1, 2 or 3) multiplied by Likelihood of the risk (3, 4 or 5). All cases that score 10 or over should be managed within the self neglect policy and commitment given by all agencies to deliver the agreed action plan</a:t>
            </a:r>
          </a:p>
          <a:p>
            <a:r>
              <a:rPr lang="en-GB" sz="2400" dirty="0" smtClean="0">
                <a:latin typeface="Calibri" panose="020F0502020204030204" pitchFamily="34" charset="0"/>
                <a:cs typeface="Calibri" panose="020F0502020204030204" pitchFamily="34" charset="0"/>
              </a:rPr>
              <a:t>If the score is less than 10 BUT we need a multi agency response the policy should be used</a:t>
            </a:r>
          </a:p>
          <a:p>
            <a:r>
              <a:rPr lang="en-GB" sz="2400" dirty="0" smtClean="0">
                <a:latin typeface="Calibri" panose="020F0502020204030204" pitchFamily="34" charset="0"/>
                <a:cs typeface="Calibri" panose="020F0502020204030204" pitchFamily="34" charset="0"/>
              </a:rPr>
              <a:t>ALL cases will be coordinated by the Safeguarding Adults office</a:t>
            </a:r>
          </a:p>
          <a:p>
            <a:r>
              <a:rPr lang="en-GB" sz="2400" dirty="0" smtClean="0">
                <a:latin typeface="Calibri" panose="020F0502020204030204" pitchFamily="34" charset="0"/>
                <a:cs typeface="Calibri" panose="020F0502020204030204" pitchFamily="34" charset="0"/>
              </a:rPr>
              <a:t>The risk management plan and impact should be evaluated regularly at meetings or virtual meetings</a:t>
            </a:r>
          </a:p>
          <a:p>
            <a:r>
              <a:rPr lang="en-GB" sz="2400" dirty="0" smtClean="0">
                <a:latin typeface="Calibri" panose="020F0502020204030204" pitchFamily="34" charset="0"/>
                <a:cs typeface="Calibri" panose="020F0502020204030204" pitchFamily="34" charset="0"/>
              </a:rPr>
              <a:t>The adult must be encouraged to engage with the process</a:t>
            </a:r>
            <a:endParaRPr lang="en-GB"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96477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anose="020F0502020204030204" pitchFamily="34" charset="0"/>
                <a:cs typeface="Calibri" panose="020F0502020204030204" pitchFamily="34" charset="0"/>
              </a:rPr>
              <a:t>Exiting the self neglect journey</a:t>
            </a:r>
            <a:endParaRPr lang="en-GB"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r>
              <a:rPr lang="en-GB" sz="2800" dirty="0" smtClean="0">
                <a:latin typeface="Calibri" panose="020F0502020204030204" pitchFamily="34" charset="0"/>
                <a:cs typeface="Calibri" panose="020F0502020204030204" pitchFamily="34" charset="0"/>
              </a:rPr>
              <a:t>The risks are reduced to a level that all parties feel are acceptable</a:t>
            </a:r>
          </a:p>
          <a:p>
            <a:r>
              <a:rPr lang="en-GB" sz="2800" dirty="0" smtClean="0">
                <a:latin typeface="Calibri" panose="020F0502020204030204" pitchFamily="34" charset="0"/>
                <a:cs typeface="Calibri" panose="020F0502020204030204" pitchFamily="34" charset="0"/>
              </a:rPr>
              <a:t>All interventions have been attempted, by a range of workers/agencies and non professionals and no agreement has been reached with the adult to accept any of the interventions (this decision must be taken in a multi agency forum and documented in detail). The adult must be told how they can make contact, should they choose to</a:t>
            </a:r>
          </a:p>
          <a:p>
            <a:r>
              <a:rPr lang="en-GB" sz="2800" dirty="0" smtClean="0">
                <a:latin typeface="Calibri" panose="020F0502020204030204" pitchFamily="34" charset="0"/>
                <a:cs typeface="Calibri" panose="020F0502020204030204" pitchFamily="34" charset="0"/>
              </a:rPr>
              <a:t>The adult dies or is detained under the Mental Health Act Or criminal justice processes.</a:t>
            </a:r>
          </a:p>
          <a:p>
            <a:pPr marL="0" indent="0">
              <a:buNone/>
            </a:pP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7675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latin typeface="Calibri" panose="020F0502020204030204" pitchFamily="34" charset="0"/>
                <a:cs typeface="Calibri" panose="020F0502020204030204" pitchFamily="34" charset="0"/>
              </a:rPr>
              <a:t>Any questions?</a:t>
            </a:r>
            <a:endParaRPr lang="en-GB" sz="40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a:bodyPr>
          <a:lstStyle/>
          <a:p>
            <a:pPr marL="0" indent="0" algn="ctr">
              <a:buNone/>
            </a:pPr>
            <a:r>
              <a:rPr lang="en-GB" sz="5400" dirty="0" smtClean="0">
                <a:latin typeface="Calibri" panose="020F0502020204030204" pitchFamily="34" charset="0"/>
                <a:cs typeface="Calibri" panose="020F0502020204030204" pitchFamily="34" charset="0"/>
              </a:rPr>
              <a:t>Thanks for your attention</a:t>
            </a:r>
            <a:endParaRPr lang="en-GB" sz="5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53124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533400"/>
            <a:ext cx="9601200" cy="951384"/>
          </a:xfrm>
        </p:spPr>
        <p:txBody>
          <a:bodyPr>
            <a:normAutofit/>
          </a:bodyPr>
          <a:lstStyle/>
          <a:p>
            <a:pPr algn="ctr"/>
            <a:r>
              <a:rPr lang="en-GB" sz="4000" dirty="0" smtClean="0">
                <a:latin typeface="Calibri" panose="020F0502020204030204" pitchFamily="34" charset="0"/>
                <a:cs typeface="Calibri" panose="020F0502020204030204" pitchFamily="34" charset="0"/>
              </a:rPr>
              <a:t>Take a bow!</a:t>
            </a:r>
            <a:endParaRPr lang="en-GB" sz="40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053852" y="1484784"/>
            <a:ext cx="10069762" cy="4535016"/>
          </a:xfrm>
        </p:spPr>
        <p:txBody>
          <a:bodyPr>
            <a:normAutofit/>
          </a:bodyPr>
          <a:lstStyle/>
          <a:p>
            <a:r>
              <a:rPr lang="en-GB" sz="2800" dirty="0" smtClean="0">
                <a:latin typeface="Calibri" panose="020F0502020204030204" pitchFamily="34" charset="0"/>
                <a:cs typeface="Calibri" panose="020F0502020204030204" pitchFamily="34" charset="0"/>
              </a:rPr>
              <a:t>The Isle of Man has developed a multi agency policy and supported this with multi agency training, despite having no legal requirement to do so</a:t>
            </a:r>
          </a:p>
          <a:p>
            <a:r>
              <a:rPr lang="en-GB" sz="2800" dirty="0" smtClean="0">
                <a:latin typeface="Calibri" panose="020F0502020204030204" pitchFamily="34" charset="0"/>
                <a:cs typeface="Calibri" panose="020F0502020204030204" pitchFamily="34" charset="0"/>
              </a:rPr>
              <a:t>A number of multi agency events have been held over the last 15 months to engage all partners in the development of the policy</a:t>
            </a:r>
          </a:p>
          <a:p>
            <a:r>
              <a:rPr lang="en-GB" sz="2800" dirty="0" smtClean="0">
                <a:latin typeface="Calibri" panose="020F0502020204030204" pitchFamily="34" charset="0"/>
                <a:cs typeface="Calibri" panose="020F0502020204030204" pitchFamily="34" charset="0"/>
              </a:rPr>
              <a:t>Training was provided earlier this year to “test drive the policy and organisational commitment to its implementation.</a:t>
            </a:r>
          </a:p>
          <a:p>
            <a:r>
              <a:rPr lang="en-GB" sz="2800" dirty="0" smtClean="0">
                <a:latin typeface="Calibri" panose="020F0502020204030204" pitchFamily="34" charset="0"/>
                <a:cs typeface="Calibri" panose="020F0502020204030204" pitchFamily="34" charset="0"/>
              </a:rPr>
              <a:t>The conference today is the formal launch of the policy.</a:t>
            </a:r>
          </a:p>
          <a:p>
            <a:r>
              <a:rPr lang="en-GB" sz="2800" dirty="0" smtClean="0">
                <a:latin typeface="Calibri" panose="020F0502020204030204" pitchFamily="34" charset="0"/>
                <a:cs typeface="Calibri" panose="020F0502020204030204" pitchFamily="34" charset="0"/>
              </a:rPr>
              <a:t>Why is it important?</a:t>
            </a:r>
          </a:p>
          <a:p>
            <a:endParaRPr lang="en-GB" sz="2400" dirty="0"/>
          </a:p>
        </p:txBody>
      </p:sp>
    </p:spTree>
    <p:extLst>
      <p:ext uri="{BB962C8B-B14F-4D97-AF65-F5344CB8AC3E}">
        <p14:creationId xmlns:p14="http://schemas.microsoft.com/office/powerpoint/2010/main" val="1163570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533400"/>
            <a:ext cx="9601200" cy="807368"/>
          </a:xfrm>
        </p:spPr>
        <p:txBody>
          <a:bodyPr/>
          <a:lstStyle/>
          <a:p>
            <a:pPr algn="ctr"/>
            <a:r>
              <a:rPr lang="en-GB" b="1" dirty="0" smtClean="0">
                <a:latin typeface="Calibri" panose="020F0502020204030204" pitchFamily="34" charset="0"/>
                <a:cs typeface="Calibri" panose="020F0502020204030204" pitchFamily="34" charset="0"/>
              </a:rPr>
              <a:t>Why is it important?</a:t>
            </a:r>
            <a:endParaRPr lang="en-GB" b="1" dirty="0">
              <a:latin typeface="Calibri" panose="020F0502020204030204" pitchFamily="34" charset="0"/>
              <a:cs typeface="Calibri" panose="020F0502020204030204" pitchFamily="34" charset="0"/>
            </a:endParaRPr>
          </a:p>
        </p:txBody>
      </p:sp>
      <p:sp>
        <p:nvSpPr>
          <p:cNvPr id="3" name="Text Placeholder 2"/>
          <p:cNvSpPr>
            <a:spLocks noGrp="1"/>
          </p:cNvSpPr>
          <p:nvPr>
            <p:ph type="body" idx="1"/>
          </p:nvPr>
        </p:nvSpPr>
        <p:spPr>
          <a:xfrm>
            <a:off x="1522414" y="1484784"/>
            <a:ext cx="4645152" cy="720080"/>
          </a:xfrm>
        </p:spPr>
        <p:txBody>
          <a:bodyPr>
            <a:normAutofit lnSpcReduction="10000"/>
          </a:bodyPr>
          <a:lstStyle/>
          <a:p>
            <a:pPr algn="ctr"/>
            <a:r>
              <a:rPr lang="en-GB" b="1" dirty="0" smtClean="0"/>
              <a:t>Impact of workers	</a:t>
            </a:r>
            <a:r>
              <a:rPr lang="en-GB" dirty="0" smtClean="0"/>
              <a:t>		</a:t>
            </a:r>
            <a:endParaRPr lang="en-GB" dirty="0"/>
          </a:p>
        </p:txBody>
      </p:sp>
      <p:sp>
        <p:nvSpPr>
          <p:cNvPr id="4" name="Content Placeholder 3"/>
          <p:cNvSpPr>
            <a:spLocks noGrp="1"/>
          </p:cNvSpPr>
          <p:nvPr>
            <p:ph sz="half" idx="2"/>
          </p:nvPr>
        </p:nvSpPr>
        <p:spPr>
          <a:xfrm>
            <a:off x="909836" y="1988840"/>
            <a:ext cx="5040560" cy="4392488"/>
          </a:xfrm>
        </p:spPr>
        <p:txBody>
          <a:bodyPr>
            <a:normAutofit fontScale="40000" lnSpcReduction="20000"/>
          </a:bodyPr>
          <a:lstStyle/>
          <a:p>
            <a:pPr>
              <a:buFont typeface="Wingdings" panose="05000000000000000000" pitchFamily="2" charset="2"/>
              <a:buNone/>
            </a:pPr>
            <a:r>
              <a:rPr lang="en-GB" altLang="en-US" sz="5500" dirty="0" smtClean="0">
                <a:solidFill>
                  <a:schemeClr val="accent3">
                    <a:lumMod val="50000"/>
                  </a:schemeClr>
                </a:solidFill>
                <a:latin typeface="Calibri" panose="020F0502020204030204" pitchFamily="34" charset="0"/>
                <a:cs typeface="Calibri" panose="020F0502020204030204" pitchFamily="34" charset="0"/>
              </a:rPr>
              <a:t>Denial	</a:t>
            </a:r>
            <a:r>
              <a:rPr lang="en-GB" altLang="en-US" sz="5500" dirty="0">
                <a:solidFill>
                  <a:schemeClr val="accent3">
                    <a:lumMod val="50000"/>
                  </a:schemeClr>
                </a:solidFill>
                <a:latin typeface="Calibri" panose="020F0502020204030204" pitchFamily="34" charset="0"/>
                <a:cs typeface="Calibri" panose="020F0502020204030204" pitchFamily="34" charset="0"/>
              </a:rPr>
              <a:t>		</a:t>
            </a:r>
            <a:r>
              <a:rPr lang="en-GB" altLang="en-US" sz="5500" dirty="0" smtClean="0">
                <a:solidFill>
                  <a:schemeClr val="accent3">
                    <a:lumMod val="50000"/>
                  </a:schemeClr>
                </a:solidFill>
                <a:latin typeface="Calibri" panose="020F0502020204030204" pitchFamily="34" charset="0"/>
                <a:cs typeface="Calibri" panose="020F0502020204030204" pitchFamily="34" charset="0"/>
              </a:rPr>
              <a:t>Guilt</a:t>
            </a:r>
            <a:endParaRPr lang="en-GB" altLang="en-US" sz="5500" dirty="0">
              <a:solidFill>
                <a:schemeClr val="accent3">
                  <a:lumMod val="50000"/>
                </a:schemeClr>
              </a:solidFill>
              <a:latin typeface="Calibri" panose="020F0502020204030204" pitchFamily="34" charset="0"/>
              <a:cs typeface="Calibri" panose="020F0502020204030204" pitchFamily="34" charset="0"/>
            </a:endParaRPr>
          </a:p>
          <a:p>
            <a:pPr>
              <a:buFont typeface="Wingdings" panose="05000000000000000000" pitchFamily="2" charset="2"/>
              <a:buNone/>
            </a:pPr>
            <a:r>
              <a:rPr lang="en-GB" altLang="en-US" sz="5500" dirty="0">
                <a:solidFill>
                  <a:schemeClr val="accent3">
                    <a:lumMod val="50000"/>
                  </a:schemeClr>
                </a:solidFill>
                <a:latin typeface="Calibri" panose="020F0502020204030204" pitchFamily="34" charset="0"/>
                <a:cs typeface="Calibri" panose="020F0502020204030204" pitchFamily="34" charset="0"/>
              </a:rPr>
              <a:t>Helplessness		</a:t>
            </a:r>
            <a:r>
              <a:rPr lang="en-GB" altLang="en-US" sz="5500" dirty="0" smtClean="0">
                <a:solidFill>
                  <a:schemeClr val="accent3">
                    <a:lumMod val="50000"/>
                  </a:schemeClr>
                </a:solidFill>
                <a:latin typeface="Calibri" panose="020F0502020204030204" pitchFamily="34" charset="0"/>
                <a:cs typeface="Calibri" panose="020F0502020204030204" pitchFamily="34" charset="0"/>
              </a:rPr>
              <a:t>Self </a:t>
            </a:r>
            <a:r>
              <a:rPr lang="en-GB" altLang="en-US" sz="5500" dirty="0">
                <a:solidFill>
                  <a:schemeClr val="accent3">
                    <a:lumMod val="50000"/>
                  </a:schemeClr>
                </a:solidFill>
                <a:latin typeface="Calibri" panose="020F0502020204030204" pitchFamily="34" charset="0"/>
                <a:cs typeface="Calibri" panose="020F0502020204030204" pitchFamily="34" charset="0"/>
              </a:rPr>
              <a:t>doubt</a:t>
            </a:r>
          </a:p>
          <a:p>
            <a:pPr>
              <a:buFont typeface="Wingdings" panose="05000000000000000000" pitchFamily="2" charset="2"/>
              <a:buNone/>
            </a:pPr>
            <a:r>
              <a:rPr lang="en-GB" altLang="en-US" sz="5500" dirty="0" smtClean="0">
                <a:solidFill>
                  <a:schemeClr val="accent3">
                    <a:lumMod val="50000"/>
                  </a:schemeClr>
                </a:solidFill>
                <a:latin typeface="Calibri" panose="020F0502020204030204" pitchFamily="34" charset="0"/>
                <a:cs typeface="Calibri" panose="020F0502020204030204" pitchFamily="34" charset="0"/>
              </a:rPr>
              <a:t>Stress</a:t>
            </a:r>
            <a:r>
              <a:rPr lang="en-GB" altLang="en-US" sz="5500" dirty="0">
                <a:solidFill>
                  <a:schemeClr val="accent3">
                    <a:lumMod val="50000"/>
                  </a:schemeClr>
                </a:solidFill>
                <a:latin typeface="Calibri" panose="020F0502020204030204" pitchFamily="34" charset="0"/>
                <a:cs typeface="Calibri" panose="020F0502020204030204" pitchFamily="34" charset="0"/>
              </a:rPr>
              <a:t>			</a:t>
            </a:r>
            <a:r>
              <a:rPr lang="en-GB" altLang="en-US" sz="5500" dirty="0" smtClean="0">
                <a:solidFill>
                  <a:schemeClr val="accent3">
                    <a:lumMod val="50000"/>
                  </a:schemeClr>
                </a:solidFill>
                <a:latin typeface="Calibri" panose="020F0502020204030204" pitchFamily="34" charset="0"/>
                <a:cs typeface="Calibri" panose="020F0502020204030204" pitchFamily="34" charset="0"/>
              </a:rPr>
              <a:t>Anger</a:t>
            </a:r>
            <a:endParaRPr lang="en-GB" altLang="en-US" sz="5500" dirty="0">
              <a:solidFill>
                <a:schemeClr val="accent3">
                  <a:lumMod val="50000"/>
                </a:schemeClr>
              </a:solidFill>
              <a:latin typeface="Calibri" panose="020F0502020204030204" pitchFamily="34" charset="0"/>
              <a:cs typeface="Calibri" panose="020F0502020204030204" pitchFamily="34" charset="0"/>
            </a:endParaRPr>
          </a:p>
          <a:p>
            <a:pPr>
              <a:buFont typeface="Wingdings" panose="05000000000000000000" pitchFamily="2" charset="2"/>
              <a:buNone/>
            </a:pPr>
            <a:r>
              <a:rPr lang="en-GB" altLang="en-US" sz="5500" dirty="0" smtClean="0">
                <a:solidFill>
                  <a:schemeClr val="accent3">
                    <a:lumMod val="50000"/>
                  </a:schemeClr>
                </a:solidFill>
                <a:latin typeface="Calibri" panose="020F0502020204030204" pitchFamily="34" charset="0"/>
                <a:cs typeface="Calibri" panose="020F0502020204030204" pitchFamily="34" charset="0"/>
              </a:rPr>
              <a:t>Illness</a:t>
            </a:r>
            <a:r>
              <a:rPr lang="en-GB" altLang="en-US" sz="5500" dirty="0">
                <a:solidFill>
                  <a:schemeClr val="accent3">
                    <a:lumMod val="50000"/>
                  </a:schemeClr>
                </a:solidFill>
                <a:latin typeface="Calibri" panose="020F0502020204030204" pitchFamily="34" charset="0"/>
                <a:cs typeface="Calibri" panose="020F0502020204030204" pitchFamily="34" charset="0"/>
              </a:rPr>
              <a:t>			</a:t>
            </a:r>
            <a:r>
              <a:rPr lang="en-GB" altLang="en-US" sz="5500" dirty="0" smtClean="0">
                <a:solidFill>
                  <a:schemeClr val="accent3">
                    <a:lumMod val="50000"/>
                  </a:schemeClr>
                </a:solidFill>
                <a:latin typeface="Calibri" panose="020F0502020204030204" pitchFamily="34" charset="0"/>
                <a:cs typeface="Calibri" panose="020F0502020204030204" pitchFamily="34" charset="0"/>
              </a:rPr>
              <a:t>Isolation</a:t>
            </a:r>
            <a:endParaRPr lang="en-GB" altLang="en-US" sz="5500" dirty="0">
              <a:solidFill>
                <a:schemeClr val="accent3">
                  <a:lumMod val="50000"/>
                </a:schemeClr>
              </a:solidFill>
              <a:latin typeface="Calibri" panose="020F0502020204030204" pitchFamily="34" charset="0"/>
              <a:cs typeface="Calibri" panose="020F0502020204030204" pitchFamily="34" charset="0"/>
            </a:endParaRPr>
          </a:p>
          <a:p>
            <a:pPr>
              <a:buFont typeface="Wingdings" panose="05000000000000000000" pitchFamily="2" charset="2"/>
              <a:buNone/>
            </a:pPr>
            <a:r>
              <a:rPr lang="en-GB" altLang="en-US" sz="5500" dirty="0" smtClean="0">
                <a:solidFill>
                  <a:schemeClr val="accent3">
                    <a:lumMod val="50000"/>
                  </a:schemeClr>
                </a:solidFill>
                <a:latin typeface="Calibri" panose="020F0502020204030204" pitchFamily="34" charset="0"/>
                <a:cs typeface="Calibri" panose="020F0502020204030204" pitchFamily="34" charset="0"/>
              </a:rPr>
              <a:t>Distress		 </a:t>
            </a:r>
          </a:p>
          <a:p>
            <a:pPr>
              <a:buFont typeface="Wingdings" panose="05000000000000000000" pitchFamily="2" charset="2"/>
              <a:buNone/>
            </a:pPr>
            <a:r>
              <a:rPr lang="en-GB" altLang="en-US" sz="5500" dirty="0" smtClean="0">
                <a:solidFill>
                  <a:schemeClr val="accent3">
                    <a:lumMod val="50000"/>
                  </a:schemeClr>
                </a:solidFill>
                <a:latin typeface="Calibri" panose="020F0502020204030204" pitchFamily="34" charset="0"/>
                <a:cs typeface="Calibri" panose="020F0502020204030204" pitchFamily="34" charset="0"/>
              </a:rPr>
              <a:t>Fear			 Shock		</a:t>
            </a:r>
          </a:p>
          <a:p>
            <a:pPr>
              <a:buFont typeface="Wingdings" panose="05000000000000000000" pitchFamily="2" charset="2"/>
              <a:buNone/>
            </a:pPr>
            <a:r>
              <a:rPr lang="en-GB" altLang="en-US" sz="5500" dirty="0" smtClean="0">
                <a:solidFill>
                  <a:schemeClr val="accent3">
                    <a:lumMod val="50000"/>
                  </a:schemeClr>
                </a:solidFill>
                <a:latin typeface="Calibri" panose="020F0502020204030204" pitchFamily="34" charset="0"/>
                <a:cs typeface="Calibri" panose="020F0502020204030204" pitchFamily="34" charset="0"/>
              </a:rPr>
              <a:t>Loss </a:t>
            </a:r>
            <a:r>
              <a:rPr lang="en-GB" altLang="en-US" sz="5500" dirty="0">
                <a:solidFill>
                  <a:schemeClr val="accent3">
                    <a:lumMod val="50000"/>
                  </a:schemeClr>
                </a:solidFill>
                <a:latin typeface="Calibri" panose="020F0502020204030204" pitchFamily="34" charset="0"/>
                <a:cs typeface="Calibri" panose="020F0502020204030204" pitchFamily="34" charset="0"/>
              </a:rPr>
              <a:t>of Self esteem</a:t>
            </a:r>
          </a:p>
          <a:p>
            <a:pPr>
              <a:buFont typeface="Wingdings" panose="05000000000000000000" pitchFamily="2" charset="2"/>
              <a:buNone/>
            </a:pPr>
            <a:r>
              <a:rPr lang="en-GB" altLang="en-US" sz="5500" dirty="0" smtClean="0">
                <a:solidFill>
                  <a:schemeClr val="accent3">
                    <a:lumMod val="50000"/>
                  </a:schemeClr>
                </a:solidFill>
                <a:latin typeface="Calibri" panose="020F0502020204030204" pitchFamily="34" charset="0"/>
                <a:cs typeface="Calibri" panose="020F0502020204030204" pitchFamily="34" charset="0"/>
              </a:rPr>
              <a:t>Leaving </a:t>
            </a:r>
            <a:r>
              <a:rPr lang="en-GB" altLang="en-US" sz="5500" dirty="0">
                <a:solidFill>
                  <a:schemeClr val="accent3">
                    <a:lumMod val="50000"/>
                  </a:schemeClr>
                </a:solidFill>
                <a:latin typeface="Calibri" panose="020F0502020204030204" pitchFamily="34" charset="0"/>
                <a:cs typeface="Calibri" panose="020F0502020204030204" pitchFamily="34" charset="0"/>
              </a:rPr>
              <a:t>the </a:t>
            </a:r>
            <a:r>
              <a:rPr lang="en-GB" altLang="en-US" sz="5500" dirty="0" smtClean="0">
                <a:solidFill>
                  <a:schemeClr val="accent3">
                    <a:lumMod val="50000"/>
                  </a:schemeClr>
                </a:solidFill>
                <a:latin typeface="Calibri" panose="020F0502020204030204" pitchFamily="34" charset="0"/>
                <a:cs typeface="Calibri" panose="020F0502020204030204" pitchFamily="34" charset="0"/>
              </a:rPr>
              <a:t>profession or team</a:t>
            </a:r>
          </a:p>
          <a:p>
            <a:pPr>
              <a:buFont typeface="Wingdings" panose="05000000000000000000" pitchFamily="2" charset="2"/>
              <a:buNone/>
            </a:pPr>
            <a:r>
              <a:rPr lang="en-GB" altLang="en-US" sz="5500" dirty="0" smtClean="0">
                <a:solidFill>
                  <a:schemeClr val="accent3">
                    <a:lumMod val="50000"/>
                  </a:schemeClr>
                </a:solidFill>
                <a:latin typeface="Calibri" panose="020F0502020204030204" pitchFamily="34" charset="0"/>
                <a:cs typeface="Calibri" panose="020F0502020204030204" pitchFamily="34" charset="0"/>
              </a:rPr>
              <a:t>Feeling special, the “one”</a:t>
            </a:r>
            <a:endParaRPr lang="en-GB" altLang="en-US" sz="5500" dirty="0">
              <a:solidFill>
                <a:schemeClr val="accent3">
                  <a:lumMod val="50000"/>
                </a:schemeClr>
              </a:solidFill>
              <a:latin typeface="Calibri" panose="020F0502020204030204" pitchFamily="34" charset="0"/>
              <a:cs typeface="Calibri" panose="020F0502020204030204" pitchFamily="34" charset="0"/>
            </a:endParaRPr>
          </a:p>
          <a:p>
            <a:endParaRPr lang="en-GB" dirty="0"/>
          </a:p>
        </p:txBody>
      </p:sp>
      <p:sp>
        <p:nvSpPr>
          <p:cNvPr id="5" name="Text Placeholder 4"/>
          <p:cNvSpPr>
            <a:spLocks noGrp="1"/>
          </p:cNvSpPr>
          <p:nvPr>
            <p:ph type="body" sz="quarter" idx="3"/>
          </p:nvPr>
        </p:nvSpPr>
        <p:spPr>
          <a:xfrm>
            <a:off x="6478462" y="1340768"/>
            <a:ext cx="4645152" cy="648072"/>
          </a:xfrm>
        </p:spPr>
        <p:txBody>
          <a:bodyPr/>
          <a:lstStyle/>
          <a:p>
            <a:pPr algn="ctr"/>
            <a:r>
              <a:rPr lang="en-GB" b="1" dirty="0" smtClean="0"/>
              <a:t>Impact on Adults</a:t>
            </a:r>
            <a:endParaRPr lang="en-GB" b="1" dirty="0"/>
          </a:p>
        </p:txBody>
      </p:sp>
      <p:sp>
        <p:nvSpPr>
          <p:cNvPr id="6" name="Content Placeholder 5"/>
          <p:cNvSpPr>
            <a:spLocks noGrp="1"/>
          </p:cNvSpPr>
          <p:nvPr>
            <p:ph sz="quarter" idx="4"/>
          </p:nvPr>
        </p:nvSpPr>
        <p:spPr>
          <a:xfrm>
            <a:off x="5806380" y="1988840"/>
            <a:ext cx="5544616" cy="4536504"/>
          </a:xfrm>
        </p:spPr>
        <p:txBody>
          <a:bodyPr>
            <a:normAutofit fontScale="92500" lnSpcReduction="10000"/>
          </a:bodyPr>
          <a:lstStyle/>
          <a:p>
            <a:pPr marL="0" indent="0">
              <a:buNone/>
            </a:pPr>
            <a:r>
              <a:rPr lang="en-GB" sz="2600" b="1" dirty="0" smtClean="0">
                <a:solidFill>
                  <a:schemeClr val="accent1">
                    <a:lumMod val="75000"/>
                  </a:schemeClr>
                </a:solidFill>
                <a:latin typeface="Calibri" panose="020F0502020204030204" pitchFamily="34" charset="0"/>
                <a:cs typeface="Calibri" panose="020F0502020204030204" pitchFamily="34" charset="0"/>
              </a:rPr>
              <a:t>Feeling judged</a:t>
            </a:r>
          </a:p>
          <a:p>
            <a:pPr marL="0" indent="0">
              <a:buNone/>
            </a:pPr>
            <a:r>
              <a:rPr lang="en-GB" sz="2600" b="1" dirty="0" smtClean="0">
                <a:solidFill>
                  <a:schemeClr val="accent1">
                    <a:lumMod val="75000"/>
                  </a:schemeClr>
                </a:solidFill>
                <a:latin typeface="Calibri" panose="020F0502020204030204" pitchFamily="34" charset="0"/>
                <a:cs typeface="Calibri" panose="020F0502020204030204" pitchFamily="34" charset="0"/>
              </a:rPr>
              <a:t>Loss of family, friends, home, status</a:t>
            </a:r>
          </a:p>
          <a:p>
            <a:pPr marL="0" indent="0">
              <a:buNone/>
            </a:pPr>
            <a:r>
              <a:rPr lang="en-GB" sz="2600" b="1" dirty="0" smtClean="0">
                <a:solidFill>
                  <a:schemeClr val="accent1">
                    <a:lumMod val="75000"/>
                  </a:schemeClr>
                </a:solidFill>
                <a:latin typeface="Calibri" panose="020F0502020204030204" pitchFamily="34" charset="0"/>
                <a:cs typeface="Calibri" panose="020F0502020204030204" pitchFamily="34" charset="0"/>
              </a:rPr>
              <a:t>Embarrassment                     </a:t>
            </a:r>
            <a:r>
              <a:rPr lang="en-GB" sz="2600" b="1" dirty="0">
                <a:solidFill>
                  <a:schemeClr val="accent1">
                    <a:lumMod val="75000"/>
                  </a:schemeClr>
                </a:solidFill>
                <a:latin typeface="Calibri" panose="020F0502020204030204" pitchFamily="34" charset="0"/>
                <a:cs typeface="Calibri" panose="020F0502020204030204" pitchFamily="34" charset="0"/>
              </a:rPr>
              <a:t>Worthlessness</a:t>
            </a:r>
          </a:p>
          <a:p>
            <a:pPr marL="0" indent="0">
              <a:buNone/>
            </a:pPr>
            <a:r>
              <a:rPr lang="en-GB" sz="2600" b="1" dirty="0" smtClean="0">
                <a:solidFill>
                  <a:schemeClr val="accent1">
                    <a:lumMod val="75000"/>
                  </a:schemeClr>
                </a:solidFill>
                <a:latin typeface="Calibri" panose="020F0502020204030204" pitchFamily="34" charset="0"/>
                <a:cs typeface="Calibri" panose="020F0502020204030204" pitchFamily="34" charset="0"/>
              </a:rPr>
              <a:t>Sense of failure		</a:t>
            </a:r>
            <a:r>
              <a:rPr lang="en-GB" sz="2600" b="1" dirty="0">
                <a:solidFill>
                  <a:schemeClr val="accent1">
                    <a:lumMod val="75000"/>
                  </a:schemeClr>
                </a:solidFill>
                <a:latin typeface="Calibri" panose="020F0502020204030204" pitchFamily="34" charset="0"/>
                <a:cs typeface="Calibri" panose="020F0502020204030204" pitchFamily="34" charset="0"/>
              </a:rPr>
              <a:t>Helplessness</a:t>
            </a:r>
          </a:p>
          <a:p>
            <a:pPr marL="0" indent="0">
              <a:buNone/>
            </a:pPr>
            <a:r>
              <a:rPr lang="en-GB" sz="2600" b="1" dirty="0" smtClean="0">
                <a:solidFill>
                  <a:schemeClr val="accent1">
                    <a:lumMod val="75000"/>
                  </a:schemeClr>
                </a:solidFill>
                <a:latin typeface="Calibri" panose="020F0502020204030204" pitchFamily="34" charset="0"/>
                <a:cs typeface="Calibri" panose="020F0502020204030204" pitchFamily="34" charset="0"/>
              </a:rPr>
              <a:t>Negative impact on physical and/or mental health</a:t>
            </a:r>
          </a:p>
          <a:p>
            <a:pPr marL="0" indent="0">
              <a:buNone/>
            </a:pPr>
            <a:r>
              <a:rPr lang="en-GB" sz="2600" b="1" dirty="0" smtClean="0">
                <a:solidFill>
                  <a:schemeClr val="accent1">
                    <a:lumMod val="75000"/>
                  </a:schemeClr>
                </a:solidFill>
                <a:latin typeface="Calibri" panose="020F0502020204030204" pitchFamily="34" charset="0"/>
                <a:cs typeface="Calibri" panose="020F0502020204030204" pitchFamily="34" charset="0"/>
              </a:rPr>
              <a:t>“In control” but with negative costs</a:t>
            </a:r>
          </a:p>
          <a:p>
            <a:pPr marL="0" indent="0">
              <a:buNone/>
            </a:pPr>
            <a:r>
              <a:rPr lang="en-GB" sz="2600" b="1" dirty="0" smtClean="0">
                <a:solidFill>
                  <a:schemeClr val="accent1">
                    <a:lumMod val="75000"/>
                  </a:schemeClr>
                </a:solidFill>
                <a:latin typeface="Calibri" panose="020F0502020204030204" pitchFamily="34" charset="0"/>
                <a:cs typeface="Calibri" panose="020F0502020204030204" pitchFamily="34" charset="0"/>
              </a:rPr>
              <a:t>Financial costs		Anger</a:t>
            </a:r>
          </a:p>
          <a:p>
            <a:pPr marL="0" indent="0">
              <a:buNone/>
            </a:pPr>
            <a:r>
              <a:rPr lang="en-GB" sz="2600" b="1" dirty="0" smtClean="0">
                <a:solidFill>
                  <a:schemeClr val="accent1">
                    <a:lumMod val="75000"/>
                  </a:schemeClr>
                </a:solidFill>
                <a:latin typeface="Calibri" panose="020F0502020204030204" pitchFamily="34" charset="0"/>
                <a:cs typeface="Calibri" panose="020F0502020204030204" pitchFamily="34" charset="0"/>
              </a:rPr>
              <a:t>Isolation		Denial</a:t>
            </a:r>
          </a:p>
          <a:p>
            <a:endParaRPr lang="en-GB" dirty="0" smtClean="0"/>
          </a:p>
          <a:p>
            <a:endParaRPr lang="en-GB" dirty="0"/>
          </a:p>
        </p:txBody>
      </p:sp>
      <p:cxnSp>
        <p:nvCxnSpPr>
          <p:cNvPr id="9" name="Straight Connector 8"/>
          <p:cNvCxnSpPr/>
          <p:nvPr/>
        </p:nvCxnSpPr>
        <p:spPr>
          <a:xfrm>
            <a:off x="5374332" y="1628800"/>
            <a:ext cx="0" cy="460851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2668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533400"/>
            <a:ext cx="9601200" cy="879376"/>
          </a:xfrm>
        </p:spPr>
        <p:txBody>
          <a:bodyPr>
            <a:normAutofit fontScale="90000"/>
          </a:bodyPr>
          <a:lstStyle/>
          <a:p>
            <a:pPr algn="ctr"/>
            <a:r>
              <a:rPr lang="en-GB" b="1" dirty="0" smtClean="0">
                <a:latin typeface="Calibri" panose="020F0502020204030204" pitchFamily="34" charset="0"/>
                <a:cs typeface="Calibri" panose="020F0502020204030204" pitchFamily="34" charset="0"/>
              </a:rPr>
              <a:t>Key messages from the research completed by Sussex university for SCIE and the </a:t>
            </a:r>
            <a:r>
              <a:rPr lang="en-GB" b="1" dirty="0" err="1" smtClean="0">
                <a:latin typeface="Calibri" panose="020F0502020204030204" pitchFamily="34" charset="0"/>
                <a:cs typeface="Calibri" panose="020F0502020204030204" pitchFamily="34" charset="0"/>
              </a:rPr>
              <a:t>DoH</a:t>
            </a:r>
            <a:endParaRPr lang="en-GB"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522414" y="1484784"/>
            <a:ext cx="9601200" cy="4535016"/>
          </a:xfrm>
        </p:spPr>
        <p:txBody>
          <a:bodyPr>
            <a:normAutofit/>
          </a:bodyPr>
          <a:lstStyle/>
          <a:p>
            <a:r>
              <a:rPr lang="en-GB" sz="2400" dirty="0" smtClean="0">
                <a:latin typeface="Calibri" panose="020F0502020204030204" pitchFamily="34" charset="0"/>
                <a:cs typeface="Calibri" panose="020F0502020204030204" pitchFamily="34" charset="0"/>
              </a:rPr>
              <a:t>Understanding the causation? Links with</a:t>
            </a:r>
          </a:p>
          <a:p>
            <a:pPr marL="0" indent="0">
              <a:buNone/>
            </a:pPr>
            <a:endParaRPr lang="en-GB" sz="2400" dirty="0">
              <a:latin typeface="Calibri" panose="020F0502020204030204" pitchFamily="34" charset="0"/>
              <a:cs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571592333"/>
              </p:ext>
            </p:extLst>
          </p:nvPr>
        </p:nvGraphicFramePr>
        <p:xfrm>
          <a:off x="981844" y="1916832"/>
          <a:ext cx="10369152" cy="4608512"/>
        </p:xfrm>
        <a:graphic>
          <a:graphicData uri="http://schemas.openxmlformats.org/drawingml/2006/table">
            <a:tbl>
              <a:tblPr firstRow="1" bandRow="1">
                <a:tableStyleId>{21E4AEA4-8DFA-4A89-87EB-49C32662AFE0}</a:tableStyleId>
              </a:tblPr>
              <a:tblGrid>
                <a:gridCol w="2592288">
                  <a:extLst>
                    <a:ext uri="{9D8B030D-6E8A-4147-A177-3AD203B41FA5}">
                      <a16:colId xmlns:a16="http://schemas.microsoft.com/office/drawing/2014/main" xmlns="" val="3688612960"/>
                    </a:ext>
                  </a:extLst>
                </a:gridCol>
                <a:gridCol w="2592288">
                  <a:extLst>
                    <a:ext uri="{9D8B030D-6E8A-4147-A177-3AD203B41FA5}">
                      <a16:colId xmlns:a16="http://schemas.microsoft.com/office/drawing/2014/main" xmlns="" val="2095712037"/>
                    </a:ext>
                  </a:extLst>
                </a:gridCol>
                <a:gridCol w="2376264">
                  <a:extLst>
                    <a:ext uri="{9D8B030D-6E8A-4147-A177-3AD203B41FA5}">
                      <a16:colId xmlns:a16="http://schemas.microsoft.com/office/drawing/2014/main" xmlns="" val="1549055186"/>
                    </a:ext>
                  </a:extLst>
                </a:gridCol>
                <a:gridCol w="2808312">
                  <a:extLst>
                    <a:ext uri="{9D8B030D-6E8A-4147-A177-3AD203B41FA5}">
                      <a16:colId xmlns:a16="http://schemas.microsoft.com/office/drawing/2014/main" xmlns="" val="2216233521"/>
                    </a:ext>
                  </a:extLst>
                </a:gridCol>
              </a:tblGrid>
              <a:tr h="853429">
                <a:tc>
                  <a:txBody>
                    <a:bodyPr/>
                    <a:lstStyle/>
                    <a:p>
                      <a:pPr algn="ctr"/>
                      <a:r>
                        <a:rPr lang="en-GB" sz="2200" dirty="0" smtClean="0">
                          <a:solidFill>
                            <a:schemeClr val="accent1">
                              <a:lumMod val="75000"/>
                            </a:schemeClr>
                          </a:solidFill>
                          <a:latin typeface="Calibri" panose="020F0502020204030204" pitchFamily="34" charset="0"/>
                          <a:cs typeface="Calibri" panose="020F0502020204030204" pitchFamily="34" charset="0"/>
                        </a:rPr>
                        <a:t>Physical</a:t>
                      </a:r>
                      <a:r>
                        <a:rPr lang="en-GB" sz="2200" baseline="0" dirty="0" smtClean="0">
                          <a:solidFill>
                            <a:schemeClr val="accent1">
                              <a:lumMod val="75000"/>
                            </a:schemeClr>
                          </a:solidFill>
                          <a:latin typeface="Calibri" panose="020F0502020204030204" pitchFamily="34" charset="0"/>
                          <a:cs typeface="Calibri" panose="020F0502020204030204" pitchFamily="34" charset="0"/>
                        </a:rPr>
                        <a:t> Health issues</a:t>
                      </a:r>
                      <a:endParaRPr lang="en-GB" sz="2200" dirty="0">
                        <a:solidFill>
                          <a:schemeClr val="accent1">
                            <a:lumMod val="75000"/>
                          </a:schemeClr>
                        </a:solidFill>
                        <a:latin typeface="Calibri" panose="020F0502020204030204" pitchFamily="34" charset="0"/>
                        <a:cs typeface="Calibri" panose="020F0502020204030204" pitchFamily="34" charset="0"/>
                      </a:endParaRPr>
                    </a:p>
                  </a:txBody>
                  <a:tcPr>
                    <a:solidFill>
                      <a:srgbClr val="F2E6F1"/>
                    </a:solidFill>
                  </a:tcPr>
                </a:tc>
                <a:tc>
                  <a:txBody>
                    <a:bodyPr/>
                    <a:lstStyle/>
                    <a:p>
                      <a:pPr algn="ctr"/>
                      <a:r>
                        <a:rPr lang="en-GB" sz="2200" dirty="0" smtClean="0">
                          <a:solidFill>
                            <a:schemeClr val="accent1">
                              <a:lumMod val="75000"/>
                            </a:schemeClr>
                          </a:solidFill>
                          <a:latin typeface="Calibri" panose="020F0502020204030204" pitchFamily="34" charset="0"/>
                          <a:cs typeface="Calibri" panose="020F0502020204030204" pitchFamily="34" charset="0"/>
                        </a:rPr>
                        <a:t>Mental</a:t>
                      </a:r>
                      <a:r>
                        <a:rPr lang="en-GB" sz="2200" baseline="0" dirty="0" smtClean="0">
                          <a:solidFill>
                            <a:schemeClr val="accent1">
                              <a:lumMod val="75000"/>
                            </a:schemeClr>
                          </a:solidFill>
                          <a:latin typeface="Calibri" panose="020F0502020204030204" pitchFamily="34" charset="0"/>
                          <a:cs typeface="Calibri" panose="020F0502020204030204" pitchFamily="34" charset="0"/>
                        </a:rPr>
                        <a:t> Health Issues</a:t>
                      </a:r>
                      <a:endParaRPr lang="en-GB" sz="2200" dirty="0">
                        <a:solidFill>
                          <a:schemeClr val="accent1">
                            <a:lumMod val="75000"/>
                          </a:schemeClr>
                        </a:solidFill>
                        <a:latin typeface="Calibri" panose="020F0502020204030204" pitchFamily="34" charset="0"/>
                        <a:cs typeface="Calibri" panose="020F0502020204030204" pitchFamily="34" charset="0"/>
                      </a:endParaRPr>
                    </a:p>
                  </a:txBody>
                  <a:tcPr>
                    <a:solidFill>
                      <a:srgbClr val="F2E6F1"/>
                    </a:solidFill>
                  </a:tcPr>
                </a:tc>
                <a:tc>
                  <a:txBody>
                    <a:bodyPr/>
                    <a:lstStyle/>
                    <a:p>
                      <a:pPr algn="ctr"/>
                      <a:r>
                        <a:rPr lang="en-GB" sz="2200" dirty="0" smtClean="0">
                          <a:solidFill>
                            <a:schemeClr val="accent1">
                              <a:lumMod val="75000"/>
                            </a:schemeClr>
                          </a:solidFill>
                          <a:latin typeface="Calibri" panose="020F0502020204030204" pitchFamily="34" charset="0"/>
                          <a:cs typeface="Calibri" panose="020F0502020204030204" pitchFamily="34" charset="0"/>
                        </a:rPr>
                        <a:t>Substance Misuse</a:t>
                      </a:r>
                      <a:endParaRPr lang="en-GB" sz="2200" dirty="0">
                        <a:solidFill>
                          <a:schemeClr val="accent1">
                            <a:lumMod val="75000"/>
                          </a:schemeClr>
                        </a:solidFill>
                        <a:latin typeface="Calibri" panose="020F0502020204030204" pitchFamily="34" charset="0"/>
                        <a:cs typeface="Calibri" panose="020F0502020204030204" pitchFamily="34" charset="0"/>
                      </a:endParaRPr>
                    </a:p>
                  </a:txBody>
                  <a:tcPr>
                    <a:solidFill>
                      <a:srgbClr val="F2E6F1"/>
                    </a:solidFill>
                  </a:tcPr>
                </a:tc>
                <a:tc>
                  <a:txBody>
                    <a:bodyPr/>
                    <a:lstStyle/>
                    <a:p>
                      <a:pPr algn="ctr"/>
                      <a:r>
                        <a:rPr lang="en-GB" sz="2200" dirty="0" smtClean="0">
                          <a:solidFill>
                            <a:schemeClr val="accent1">
                              <a:lumMod val="75000"/>
                            </a:schemeClr>
                          </a:solidFill>
                          <a:latin typeface="Calibri" panose="020F0502020204030204" pitchFamily="34" charset="0"/>
                          <a:cs typeface="Calibri" panose="020F0502020204030204" pitchFamily="34" charset="0"/>
                        </a:rPr>
                        <a:t>Psycho-social factors</a:t>
                      </a:r>
                      <a:endParaRPr lang="en-GB" sz="2200" dirty="0">
                        <a:solidFill>
                          <a:schemeClr val="accent1">
                            <a:lumMod val="75000"/>
                          </a:schemeClr>
                        </a:solidFill>
                        <a:latin typeface="Calibri" panose="020F0502020204030204" pitchFamily="34" charset="0"/>
                        <a:cs typeface="Calibri" panose="020F0502020204030204" pitchFamily="34" charset="0"/>
                      </a:endParaRPr>
                    </a:p>
                  </a:txBody>
                  <a:tcPr>
                    <a:solidFill>
                      <a:srgbClr val="F2E6F1"/>
                    </a:solidFill>
                  </a:tcPr>
                </a:tc>
                <a:extLst>
                  <a:ext uri="{0D108BD9-81ED-4DB2-BD59-A6C34878D82A}">
                    <a16:rowId xmlns:a16="http://schemas.microsoft.com/office/drawing/2014/main" xmlns="" val="3263387415"/>
                  </a:ext>
                </a:extLst>
              </a:tr>
              <a:tr h="1604444">
                <a:tc>
                  <a:txBody>
                    <a:bodyPr/>
                    <a:lstStyle/>
                    <a:p>
                      <a:pPr algn="ctr"/>
                      <a:r>
                        <a:rPr lang="en-GB" sz="2400" dirty="0" smtClean="0">
                          <a:latin typeface="Calibri" panose="020F0502020204030204" pitchFamily="34" charset="0"/>
                          <a:cs typeface="Calibri" panose="020F0502020204030204" pitchFamily="34" charset="0"/>
                        </a:rPr>
                        <a:t>Impaired</a:t>
                      </a:r>
                      <a:r>
                        <a:rPr lang="en-GB" sz="2400" baseline="0" dirty="0" smtClean="0">
                          <a:latin typeface="Calibri" panose="020F0502020204030204" pitchFamily="34" charset="0"/>
                          <a:cs typeface="Calibri" panose="020F0502020204030204" pitchFamily="34" charset="0"/>
                        </a:rPr>
                        <a:t> physical functioning</a:t>
                      </a:r>
                      <a:endParaRPr lang="en-GB" sz="2400" dirty="0">
                        <a:latin typeface="Calibri" panose="020F0502020204030204" pitchFamily="34" charset="0"/>
                        <a:cs typeface="Calibri" panose="020F0502020204030204" pitchFamily="34" charset="0"/>
                      </a:endParaRPr>
                    </a:p>
                  </a:txBody>
                  <a:tcPr>
                    <a:solidFill>
                      <a:srgbClr val="F2E6F1"/>
                    </a:solidFill>
                  </a:tcPr>
                </a:tc>
                <a:tc>
                  <a:txBody>
                    <a:bodyPr/>
                    <a:lstStyle/>
                    <a:p>
                      <a:pPr algn="ctr"/>
                      <a:r>
                        <a:rPr lang="en-GB" sz="2400" dirty="0" smtClean="0">
                          <a:latin typeface="Calibri" panose="020F0502020204030204" pitchFamily="34" charset="0"/>
                          <a:cs typeface="Calibri" panose="020F0502020204030204" pitchFamily="34" charset="0"/>
                        </a:rPr>
                        <a:t>Depression</a:t>
                      </a:r>
                      <a:endParaRPr lang="en-GB" sz="2400" dirty="0">
                        <a:latin typeface="Calibri" panose="020F0502020204030204" pitchFamily="34" charset="0"/>
                        <a:cs typeface="Calibri" panose="020F0502020204030204" pitchFamily="34" charset="0"/>
                      </a:endParaRPr>
                    </a:p>
                  </a:txBody>
                  <a:tcPr>
                    <a:solidFill>
                      <a:srgbClr val="F2E6F1"/>
                    </a:solidFill>
                  </a:tcPr>
                </a:tc>
                <a:tc>
                  <a:txBody>
                    <a:bodyPr/>
                    <a:lstStyle/>
                    <a:p>
                      <a:pPr algn="ctr"/>
                      <a:r>
                        <a:rPr lang="en-GB" sz="2400" dirty="0" smtClean="0">
                          <a:latin typeface="Calibri" panose="020F0502020204030204" pitchFamily="34" charset="0"/>
                          <a:cs typeface="Calibri" panose="020F0502020204030204" pitchFamily="34" charset="0"/>
                        </a:rPr>
                        <a:t>Alcohol</a:t>
                      </a:r>
                      <a:endParaRPr lang="en-GB" sz="2400" dirty="0">
                        <a:latin typeface="Calibri" panose="020F0502020204030204" pitchFamily="34" charset="0"/>
                        <a:cs typeface="Calibri" panose="020F0502020204030204" pitchFamily="34" charset="0"/>
                      </a:endParaRPr>
                    </a:p>
                  </a:txBody>
                  <a:tcPr>
                    <a:solidFill>
                      <a:srgbClr val="F2E6F1"/>
                    </a:solidFill>
                  </a:tcPr>
                </a:tc>
                <a:tc>
                  <a:txBody>
                    <a:bodyPr/>
                    <a:lstStyle/>
                    <a:p>
                      <a:pPr algn="ctr"/>
                      <a:r>
                        <a:rPr lang="en-GB" sz="2200" b="0" dirty="0" smtClean="0">
                          <a:latin typeface="Calibri" panose="020F0502020204030204" pitchFamily="34" charset="0"/>
                          <a:cs typeface="Calibri" panose="020F0502020204030204" pitchFamily="34" charset="0"/>
                        </a:rPr>
                        <a:t>Limited or non existent</a:t>
                      </a:r>
                      <a:r>
                        <a:rPr lang="en-GB" sz="2200" b="0" baseline="0" dirty="0" smtClean="0">
                          <a:latin typeface="Calibri" panose="020F0502020204030204" pitchFamily="34" charset="0"/>
                          <a:cs typeface="Calibri" panose="020F0502020204030204" pitchFamily="34" charset="0"/>
                        </a:rPr>
                        <a:t> social networks (impact of limited resources)</a:t>
                      </a:r>
                      <a:endParaRPr lang="en-GB" sz="2200" b="0" dirty="0">
                        <a:latin typeface="Calibri" panose="020F0502020204030204" pitchFamily="34" charset="0"/>
                        <a:cs typeface="Calibri" panose="020F0502020204030204" pitchFamily="34" charset="0"/>
                      </a:endParaRPr>
                    </a:p>
                  </a:txBody>
                  <a:tcPr>
                    <a:solidFill>
                      <a:srgbClr val="F2E6F1"/>
                    </a:solidFill>
                  </a:tcPr>
                </a:tc>
                <a:extLst>
                  <a:ext uri="{0D108BD9-81ED-4DB2-BD59-A6C34878D82A}">
                    <a16:rowId xmlns:a16="http://schemas.microsoft.com/office/drawing/2014/main" xmlns="" val="3109236529"/>
                  </a:ext>
                </a:extLst>
              </a:tr>
              <a:tr h="1228936">
                <a:tc>
                  <a:txBody>
                    <a:bodyPr/>
                    <a:lstStyle/>
                    <a:p>
                      <a:pPr algn="ctr"/>
                      <a:r>
                        <a:rPr lang="en-GB" sz="2400" b="0" dirty="0" smtClean="0">
                          <a:latin typeface="Calibri" panose="020F0502020204030204" pitchFamily="34" charset="0"/>
                          <a:cs typeface="Calibri" panose="020F0502020204030204" pitchFamily="34" charset="0"/>
                        </a:rPr>
                        <a:t>Pain</a:t>
                      </a:r>
                      <a:endParaRPr lang="en-GB" sz="2400" b="0" dirty="0">
                        <a:latin typeface="Calibri" panose="020F0502020204030204" pitchFamily="34" charset="0"/>
                        <a:cs typeface="Calibri" panose="020F0502020204030204" pitchFamily="34" charset="0"/>
                      </a:endParaRPr>
                    </a:p>
                  </a:txBody>
                  <a:tcPr>
                    <a:solidFill>
                      <a:srgbClr val="F2E6F1"/>
                    </a:solidFill>
                  </a:tcPr>
                </a:tc>
                <a:tc>
                  <a:txBody>
                    <a:bodyPr/>
                    <a:lstStyle/>
                    <a:p>
                      <a:pPr algn="ctr"/>
                      <a:r>
                        <a:rPr lang="en-GB" sz="2400" dirty="0" smtClean="0">
                          <a:latin typeface="Calibri" panose="020F0502020204030204" pitchFamily="34" charset="0"/>
                          <a:cs typeface="Calibri" panose="020F0502020204030204" pitchFamily="34" charset="0"/>
                        </a:rPr>
                        <a:t>Impaired cognitive functioning</a:t>
                      </a:r>
                      <a:endParaRPr lang="en-GB" sz="2400" dirty="0">
                        <a:latin typeface="Calibri" panose="020F0502020204030204" pitchFamily="34" charset="0"/>
                        <a:cs typeface="Calibri" panose="020F0502020204030204" pitchFamily="34" charset="0"/>
                      </a:endParaRPr>
                    </a:p>
                  </a:txBody>
                  <a:tcPr>
                    <a:solidFill>
                      <a:srgbClr val="F2E6F1"/>
                    </a:solidFill>
                  </a:tcPr>
                </a:tc>
                <a:tc>
                  <a:txBody>
                    <a:bodyPr/>
                    <a:lstStyle/>
                    <a:p>
                      <a:pPr algn="ctr"/>
                      <a:r>
                        <a:rPr lang="en-GB" sz="2400" dirty="0" smtClean="0">
                          <a:latin typeface="Calibri" panose="020F0502020204030204" pitchFamily="34" charset="0"/>
                          <a:cs typeface="Calibri" panose="020F0502020204030204" pitchFamily="34" charset="0"/>
                        </a:rPr>
                        <a:t>Other drugs – prescribed or not</a:t>
                      </a:r>
                      <a:endParaRPr lang="en-GB" sz="2400" dirty="0">
                        <a:latin typeface="Calibri" panose="020F0502020204030204" pitchFamily="34" charset="0"/>
                        <a:cs typeface="Calibri" panose="020F0502020204030204" pitchFamily="34" charset="0"/>
                      </a:endParaRPr>
                    </a:p>
                  </a:txBody>
                  <a:tcPr>
                    <a:solidFill>
                      <a:srgbClr val="F2E6F1"/>
                    </a:solidFill>
                  </a:tcPr>
                </a:tc>
                <a:tc>
                  <a:txBody>
                    <a:bodyPr/>
                    <a:lstStyle/>
                    <a:p>
                      <a:pPr algn="ctr"/>
                      <a:r>
                        <a:rPr lang="en-GB" sz="2200" b="0" dirty="0" smtClean="0">
                          <a:latin typeface="Calibri" panose="020F0502020204030204" pitchFamily="34" charset="0"/>
                          <a:cs typeface="Calibri" panose="020F0502020204030204" pitchFamily="34" charset="0"/>
                        </a:rPr>
                        <a:t>Poor experience</a:t>
                      </a:r>
                      <a:r>
                        <a:rPr lang="en-GB" sz="2200" b="0" baseline="0" dirty="0" smtClean="0">
                          <a:latin typeface="Calibri" panose="020F0502020204030204" pitchFamily="34" charset="0"/>
                          <a:cs typeface="Calibri" panose="020F0502020204030204" pitchFamily="34" charset="0"/>
                        </a:rPr>
                        <a:t> of/or access to health and /or social care</a:t>
                      </a:r>
                      <a:endParaRPr lang="en-GB" sz="2200" b="0" dirty="0">
                        <a:latin typeface="Calibri" panose="020F0502020204030204" pitchFamily="34" charset="0"/>
                        <a:cs typeface="Calibri" panose="020F0502020204030204" pitchFamily="34" charset="0"/>
                      </a:endParaRPr>
                    </a:p>
                  </a:txBody>
                  <a:tcPr>
                    <a:solidFill>
                      <a:srgbClr val="F2E6F1"/>
                    </a:solidFill>
                  </a:tcPr>
                </a:tc>
                <a:extLst>
                  <a:ext uri="{0D108BD9-81ED-4DB2-BD59-A6C34878D82A}">
                    <a16:rowId xmlns:a16="http://schemas.microsoft.com/office/drawing/2014/main" xmlns="" val="2191983776"/>
                  </a:ext>
                </a:extLst>
              </a:tr>
              <a:tr h="921703">
                <a:tc>
                  <a:txBody>
                    <a:bodyPr/>
                    <a:lstStyle/>
                    <a:p>
                      <a:pPr algn="ctr"/>
                      <a:r>
                        <a:rPr lang="en-GB" sz="2400" b="0" dirty="0" smtClean="0">
                          <a:latin typeface="Calibri" panose="020F0502020204030204" pitchFamily="34" charset="0"/>
                          <a:cs typeface="Calibri" panose="020F0502020204030204" pitchFamily="34" charset="0"/>
                        </a:rPr>
                        <a:t>Nutritional</a:t>
                      </a:r>
                      <a:r>
                        <a:rPr lang="en-GB" sz="2400" b="0" baseline="0" dirty="0" smtClean="0">
                          <a:latin typeface="Calibri" panose="020F0502020204030204" pitchFamily="34" charset="0"/>
                          <a:cs typeface="Calibri" panose="020F0502020204030204" pitchFamily="34" charset="0"/>
                        </a:rPr>
                        <a:t> deficiency</a:t>
                      </a:r>
                      <a:endParaRPr lang="en-GB" sz="2400" b="0" dirty="0">
                        <a:latin typeface="Calibri" panose="020F0502020204030204" pitchFamily="34" charset="0"/>
                        <a:cs typeface="Calibri" panose="020F0502020204030204" pitchFamily="34" charset="0"/>
                      </a:endParaRPr>
                    </a:p>
                  </a:txBody>
                  <a:tcPr>
                    <a:solidFill>
                      <a:srgbClr val="F2E6F1"/>
                    </a:solidFill>
                  </a:tcPr>
                </a:tc>
                <a:tc>
                  <a:txBody>
                    <a:bodyPr/>
                    <a:lstStyle/>
                    <a:p>
                      <a:pPr algn="ctr"/>
                      <a:r>
                        <a:rPr lang="en-GB" sz="2400" dirty="0" smtClean="0">
                          <a:latin typeface="Calibri" panose="020F0502020204030204" pitchFamily="34" charset="0"/>
                          <a:cs typeface="Calibri" panose="020F0502020204030204" pitchFamily="34" charset="0"/>
                        </a:rPr>
                        <a:t>Anxiety</a:t>
                      </a:r>
                      <a:r>
                        <a:rPr lang="en-GB" sz="2400" baseline="0" dirty="0" smtClean="0">
                          <a:latin typeface="Calibri" panose="020F0502020204030204" pitchFamily="34" charset="0"/>
                          <a:cs typeface="Calibri" panose="020F0502020204030204" pitchFamily="34" charset="0"/>
                        </a:rPr>
                        <a:t> or psychosis</a:t>
                      </a:r>
                      <a:endParaRPr lang="en-GB" sz="2400" dirty="0">
                        <a:latin typeface="Calibri" panose="020F0502020204030204" pitchFamily="34" charset="0"/>
                        <a:cs typeface="Calibri" panose="020F0502020204030204" pitchFamily="34" charset="0"/>
                      </a:endParaRPr>
                    </a:p>
                  </a:txBody>
                  <a:tcPr>
                    <a:solidFill>
                      <a:srgbClr val="F2E6F1"/>
                    </a:solidFill>
                  </a:tcPr>
                </a:tc>
                <a:tc>
                  <a:txBody>
                    <a:bodyPr/>
                    <a:lstStyle/>
                    <a:p>
                      <a:pPr algn="ctr"/>
                      <a:endParaRPr lang="en-GB" sz="2400" dirty="0">
                        <a:latin typeface="Calibri" panose="020F0502020204030204" pitchFamily="34" charset="0"/>
                        <a:cs typeface="Calibri" panose="020F0502020204030204" pitchFamily="34" charset="0"/>
                      </a:endParaRPr>
                    </a:p>
                  </a:txBody>
                  <a:tcPr>
                    <a:solidFill>
                      <a:srgbClr val="F2E6F1"/>
                    </a:solidFill>
                  </a:tcPr>
                </a:tc>
                <a:tc>
                  <a:txBody>
                    <a:bodyPr/>
                    <a:lstStyle/>
                    <a:p>
                      <a:pPr algn="ctr"/>
                      <a:r>
                        <a:rPr lang="en-GB" sz="2200" b="0" dirty="0" smtClean="0">
                          <a:latin typeface="Calibri" panose="020F0502020204030204" pitchFamily="34" charset="0"/>
                          <a:cs typeface="Calibri" panose="020F0502020204030204" pitchFamily="34" charset="0"/>
                        </a:rPr>
                        <a:t>Traumatic</a:t>
                      </a:r>
                      <a:r>
                        <a:rPr lang="en-GB" sz="2200" b="0" baseline="0" dirty="0" smtClean="0">
                          <a:latin typeface="Calibri" panose="020F0502020204030204" pitchFamily="34" charset="0"/>
                          <a:cs typeface="Calibri" panose="020F0502020204030204" pitchFamily="34" charset="0"/>
                        </a:rPr>
                        <a:t> histories/life changing events</a:t>
                      </a:r>
                      <a:endParaRPr lang="en-GB" sz="2200" b="0" dirty="0">
                        <a:latin typeface="Calibri" panose="020F0502020204030204" pitchFamily="34" charset="0"/>
                        <a:cs typeface="Calibri" panose="020F0502020204030204" pitchFamily="34" charset="0"/>
                      </a:endParaRPr>
                    </a:p>
                  </a:txBody>
                  <a:tcPr>
                    <a:solidFill>
                      <a:srgbClr val="F2E6F1"/>
                    </a:solidFill>
                  </a:tcPr>
                </a:tc>
                <a:extLst>
                  <a:ext uri="{0D108BD9-81ED-4DB2-BD59-A6C34878D82A}">
                    <a16:rowId xmlns:a16="http://schemas.microsoft.com/office/drawing/2014/main" xmlns="" val="2062839277"/>
                  </a:ext>
                </a:extLst>
              </a:tr>
            </a:tbl>
          </a:graphicData>
        </a:graphic>
      </p:graphicFrame>
    </p:spTree>
    <p:extLst>
      <p:ext uri="{BB962C8B-B14F-4D97-AF65-F5344CB8AC3E}">
        <p14:creationId xmlns:p14="http://schemas.microsoft.com/office/powerpoint/2010/main" val="340478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404664"/>
            <a:ext cx="9601200" cy="648072"/>
          </a:xfrm>
        </p:spPr>
        <p:txBody>
          <a:bodyPr/>
          <a:lstStyle/>
          <a:p>
            <a:pPr algn="ctr"/>
            <a:r>
              <a:rPr lang="en-GB" b="1" dirty="0" smtClean="0">
                <a:latin typeface="Calibri" panose="020F0502020204030204" pitchFamily="34" charset="0"/>
                <a:cs typeface="Calibri" panose="020F0502020204030204" pitchFamily="34" charset="0"/>
              </a:rPr>
              <a:t>Understanding the lived experience of self neglect</a:t>
            </a:r>
            <a:endParaRPr lang="en-GB" b="1" dirty="0">
              <a:latin typeface="Calibri" panose="020F0502020204030204" pitchFamily="34" charset="0"/>
              <a:cs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4918003"/>
              </p:ext>
            </p:extLst>
          </p:nvPr>
        </p:nvGraphicFramePr>
        <p:xfrm>
          <a:off x="693812" y="1196752"/>
          <a:ext cx="10945215" cy="5075403"/>
        </p:xfrm>
        <a:graphic>
          <a:graphicData uri="http://schemas.openxmlformats.org/drawingml/2006/table">
            <a:tbl>
              <a:tblPr firstRow="1" bandRow="1">
                <a:tableStyleId>{5C22544A-7EE6-4342-B048-85BDC9FD1C3A}</a:tableStyleId>
              </a:tblPr>
              <a:tblGrid>
                <a:gridCol w="3312368">
                  <a:extLst>
                    <a:ext uri="{9D8B030D-6E8A-4147-A177-3AD203B41FA5}">
                      <a16:colId xmlns:a16="http://schemas.microsoft.com/office/drawing/2014/main" xmlns="" val="2150509157"/>
                    </a:ext>
                  </a:extLst>
                </a:gridCol>
                <a:gridCol w="4536504">
                  <a:extLst>
                    <a:ext uri="{9D8B030D-6E8A-4147-A177-3AD203B41FA5}">
                      <a16:colId xmlns:a16="http://schemas.microsoft.com/office/drawing/2014/main" xmlns="" val="585236802"/>
                    </a:ext>
                  </a:extLst>
                </a:gridCol>
                <a:gridCol w="3096343">
                  <a:extLst>
                    <a:ext uri="{9D8B030D-6E8A-4147-A177-3AD203B41FA5}">
                      <a16:colId xmlns:a16="http://schemas.microsoft.com/office/drawing/2014/main" xmlns="" val="1621720498"/>
                    </a:ext>
                  </a:extLst>
                </a:gridCol>
              </a:tblGrid>
              <a:tr h="864096">
                <a:tc>
                  <a:txBody>
                    <a:bodyPr/>
                    <a:lstStyle/>
                    <a:p>
                      <a:pPr algn="ctr"/>
                      <a:r>
                        <a:rPr lang="en-GB" sz="2200" dirty="0" smtClean="0">
                          <a:solidFill>
                            <a:schemeClr val="accent1">
                              <a:lumMod val="75000"/>
                            </a:schemeClr>
                          </a:solidFill>
                          <a:latin typeface="Calibri" panose="020F0502020204030204" pitchFamily="34" charset="0"/>
                          <a:cs typeface="Calibri" panose="020F0502020204030204" pitchFamily="34" charset="0"/>
                        </a:rPr>
                        <a:t>Negative</a:t>
                      </a:r>
                      <a:r>
                        <a:rPr lang="en-GB" sz="2200" baseline="0" dirty="0" smtClean="0">
                          <a:solidFill>
                            <a:schemeClr val="accent1">
                              <a:lumMod val="75000"/>
                            </a:schemeClr>
                          </a:solidFill>
                          <a:latin typeface="Calibri" panose="020F0502020204030204" pitchFamily="34" charset="0"/>
                          <a:cs typeface="Calibri" panose="020F0502020204030204" pitchFamily="34" charset="0"/>
                        </a:rPr>
                        <a:t> Self Image – demotivation</a:t>
                      </a:r>
                      <a:endParaRPr lang="en-GB" sz="2200" dirty="0">
                        <a:solidFill>
                          <a:schemeClr val="accent1">
                            <a:lumMod val="75000"/>
                          </a:schemeClr>
                        </a:solidFill>
                        <a:latin typeface="Calibri" panose="020F0502020204030204" pitchFamily="34" charset="0"/>
                        <a:cs typeface="Calibri" panose="020F0502020204030204" pitchFamily="34" charset="0"/>
                      </a:endParaRPr>
                    </a:p>
                  </a:txBody>
                  <a:tcPr>
                    <a:solidFill>
                      <a:srgbClr val="F2E6F1"/>
                    </a:solidFill>
                  </a:tcPr>
                </a:tc>
                <a:tc>
                  <a:txBody>
                    <a:bodyPr/>
                    <a:lstStyle/>
                    <a:p>
                      <a:pPr algn="ctr"/>
                      <a:r>
                        <a:rPr lang="en-GB" sz="2200" dirty="0" smtClean="0">
                          <a:solidFill>
                            <a:schemeClr val="accent1">
                              <a:lumMod val="75000"/>
                            </a:schemeClr>
                          </a:solidFill>
                          <a:latin typeface="Calibri" panose="020F0502020204030204" pitchFamily="34" charset="0"/>
                          <a:cs typeface="Calibri" panose="020F0502020204030204" pitchFamily="34" charset="0"/>
                        </a:rPr>
                        <a:t>Different</a:t>
                      </a:r>
                      <a:r>
                        <a:rPr lang="en-GB" sz="2200" baseline="0" dirty="0" smtClean="0">
                          <a:solidFill>
                            <a:schemeClr val="accent1">
                              <a:lumMod val="75000"/>
                            </a:schemeClr>
                          </a:solidFill>
                          <a:latin typeface="Calibri" panose="020F0502020204030204" pitchFamily="34" charset="0"/>
                          <a:cs typeface="Calibri" panose="020F0502020204030204" pitchFamily="34" charset="0"/>
                        </a:rPr>
                        <a:t> Standards – indifference to social appearance</a:t>
                      </a:r>
                      <a:endParaRPr lang="en-GB" sz="2200" dirty="0">
                        <a:solidFill>
                          <a:schemeClr val="accent1">
                            <a:lumMod val="75000"/>
                          </a:schemeClr>
                        </a:solidFill>
                        <a:latin typeface="Calibri" panose="020F0502020204030204" pitchFamily="34" charset="0"/>
                        <a:cs typeface="Calibri" panose="020F0502020204030204" pitchFamily="34" charset="0"/>
                      </a:endParaRPr>
                    </a:p>
                  </a:txBody>
                  <a:tcPr>
                    <a:solidFill>
                      <a:srgbClr val="F2E6F1"/>
                    </a:solidFill>
                  </a:tcPr>
                </a:tc>
                <a:tc>
                  <a:txBody>
                    <a:bodyPr/>
                    <a:lstStyle/>
                    <a:p>
                      <a:pPr algn="ctr"/>
                      <a:r>
                        <a:rPr lang="en-GB" sz="2200" dirty="0" smtClean="0">
                          <a:solidFill>
                            <a:schemeClr val="accent1">
                              <a:lumMod val="75000"/>
                            </a:schemeClr>
                          </a:solidFill>
                          <a:latin typeface="Calibri" panose="020F0502020204030204" pitchFamily="34" charset="0"/>
                          <a:cs typeface="Calibri" panose="020F0502020204030204" pitchFamily="34" charset="0"/>
                        </a:rPr>
                        <a:t>Inability</a:t>
                      </a:r>
                      <a:r>
                        <a:rPr lang="en-GB" sz="2200" baseline="0" dirty="0" smtClean="0">
                          <a:solidFill>
                            <a:schemeClr val="accent1">
                              <a:lumMod val="75000"/>
                            </a:schemeClr>
                          </a:solidFill>
                          <a:latin typeface="Calibri" panose="020F0502020204030204" pitchFamily="34" charset="0"/>
                          <a:cs typeface="Calibri" panose="020F0502020204030204" pitchFamily="34" charset="0"/>
                        </a:rPr>
                        <a:t> to Care</a:t>
                      </a:r>
                      <a:endParaRPr lang="en-GB" sz="2200" dirty="0">
                        <a:solidFill>
                          <a:schemeClr val="accent1">
                            <a:lumMod val="75000"/>
                          </a:schemeClr>
                        </a:solidFill>
                        <a:latin typeface="Calibri" panose="020F0502020204030204" pitchFamily="34" charset="0"/>
                        <a:cs typeface="Calibri" panose="020F0502020204030204" pitchFamily="34" charset="0"/>
                      </a:endParaRPr>
                    </a:p>
                  </a:txBody>
                  <a:tcPr>
                    <a:solidFill>
                      <a:srgbClr val="F2E6F1"/>
                    </a:solidFill>
                  </a:tcPr>
                </a:tc>
                <a:extLst>
                  <a:ext uri="{0D108BD9-81ED-4DB2-BD59-A6C34878D82A}">
                    <a16:rowId xmlns:a16="http://schemas.microsoft.com/office/drawing/2014/main" xmlns="" val="3537513948"/>
                  </a:ext>
                </a:extLst>
              </a:tr>
              <a:tr h="4211307">
                <a:tc gridSpan="3">
                  <a:txBody>
                    <a:bodyPr/>
                    <a:lstStyle/>
                    <a:p>
                      <a:pPr algn="ctr"/>
                      <a:endParaRPr lang="en-GB" sz="2400" dirty="0" smtClean="0">
                        <a:solidFill>
                          <a:schemeClr val="accent1">
                            <a:lumMod val="75000"/>
                          </a:schemeClr>
                        </a:solidFill>
                        <a:latin typeface="Calibri" panose="020F0502020204030204" pitchFamily="34" charset="0"/>
                        <a:cs typeface="Calibri" panose="020F0502020204030204" pitchFamily="34" charset="0"/>
                      </a:endParaRPr>
                    </a:p>
                    <a:p>
                      <a:pPr algn="ctr"/>
                      <a:endParaRPr lang="en-GB" sz="2400" dirty="0" smtClean="0">
                        <a:solidFill>
                          <a:schemeClr val="accent1">
                            <a:lumMod val="75000"/>
                          </a:schemeClr>
                        </a:solidFill>
                        <a:latin typeface="Calibri" panose="020F0502020204030204" pitchFamily="34" charset="0"/>
                        <a:cs typeface="Calibri" panose="020F0502020204030204" pitchFamily="34" charset="0"/>
                      </a:endParaRPr>
                    </a:p>
                    <a:p>
                      <a:pPr algn="ctr"/>
                      <a:endParaRPr lang="en-GB" sz="2400" dirty="0" smtClean="0">
                        <a:solidFill>
                          <a:schemeClr val="accent1">
                            <a:lumMod val="75000"/>
                          </a:schemeClr>
                        </a:solidFill>
                        <a:latin typeface="Calibri" panose="020F0502020204030204" pitchFamily="34" charset="0"/>
                        <a:cs typeface="Calibri" panose="020F0502020204030204" pitchFamily="34" charset="0"/>
                      </a:endParaRPr>
                    </a:p>
                    <a:p>
                      <a:pPr algn="ctr"/>
                      <a:endParaRPr lang="en-GB" sz="2400" dirty="0" smtClean="0">
                        <a:solidFill>
                          <a:schemeClr val="accent1">
                            <a:lumMod val="75000"/>
                          </a:schemeClr>
                        </a:solidFill>
                        <a:latin typeface="Calibri" panose="020F0502020204030204" pitchFamily="34" charset="0"/>
                        <a:cs typeface="Calibri" panose="020F0502020204030204" pitchFamily="34" charset="0"/>
                      </a:endParaRPr>
                    </a:p>
                    <a:p>
                      <a:pPr algn="ctr"/>
                      <a:endParaRPr lang="en-GB" sz="2400" dirty="0" smtClean="0">
                        <a:solidFill>
                          <a:schemeClr val="accent1">
                            <a:lumMod val="75000"/>
                          </a:schemeClr>
                        </a:solidFill>
                        <a:latin typeface="Calibri" panose="020F0502020204030204" pitchFamily="34" charset="0"/>
                        <a:cs typeface="Calibri" panose="020F0502020204030204" pitchFamily="34" charset="0"/>
                      </a:endParaRPr>
                    </a:p>
                    <a:p>
                      <a:pPr algn="ctr"/>
                      <a:endParaRPr lang="en-GB" sz="2400" dirty="0" smtClean="0">
                        <a:solidFill>
                          <a:schemeClr val="accent1">
                            <a:lumMod val="75000"/>
                          </a:schemeClr>
                        </a:solidFill>
                        <a:latin typeface="Calibri" panose="020F0502020204030204" pitchFamily="34" charset="0"/>
                        <a:cs typeface="Calibri" panose="020F0502020204030204" pitchFamily="34" charset="0"/>
                      </a:endParaRPr>
                    </a:p>
                    <a:p>
                      <a:pPr algn="ctr"/>
                      <a:endParaRPr lang="en-GB" sz="2400" dirty="0" smtClean="0">
                        <a:solidFill>
                          <a:schemeClr val="accent1">
                            <a:lumMod val="75000"/>
                          </a:schemeClr>
                        </a:solidFill>
                        <a:latin typeface="Calibri" panose="020F0502020204030204" pitchFamily="34" charset="0"/>
                        <a:cs typeface="Calibri" panose="020F0502020204030204" pitchFamily="34" charset="0"/>
                      </a:endParaRPr>
                    </a:p>
                    <a:p>
                      <a:pPr algn="ctr"/>
                      <a:endParaRPr lang="en-GB" sz="2400" dirty="0" smtClean="0">
                        <a:solidFill>
                          <a:schemeClr val="accent1">
                            <a:lumMod val="75000"/>
                          </a:schemeClr>
                        </a:solidFill>
                        <a:latin typeface="Calibri" panose="020F0502020204030204" pitchFamily="34" charset="0"/>
                        <a:cs typeface="Calibri" panose="020F0502020204030204" pitchFamily="34" charset="0"/>
                      </a:endParaRPr>
                    </a:p>
                    <a:p>
                      <a:pPr algn="ctr"/>
                      <a:endParaRPr lang="en-GB" sz="2400" dirty="0" smtClean="0">
                        <a:solidFill>
                          <a:schemeClr val="accent1">
                            <a:lumMod val="75000"/>
                          </a:schemeClr>
                        </a:solidFill>
                        <a:latin typeface="Calibri" panose="020F0502020204030204" pitchFamily="34" charset="0"/>
                        <a:cs typeface="Calibri" panose="020F0502020204030204" pitchFamily="34" charset="0"/>
                      </a:endParaRPr>
                    </a:p>
                    <a:p>
                      <a:pPr algn="ctr"/>
                      <a:endParaRPr lang="en-GB" sz="2400" dirty="0" smtClean="0">
                        <a:solidFill>
                          <a:schemeClr val="accent1">
                            <a:lumMod val="75000"/>
                          </a:schemeClr>
                        </a:solidFill>
                        <a:latin typeface="Calibri" panose="020F0502020204030204" pitchFamily="34" charset="0"/>
                        <a:cs typeface="Calibri" panose="020F0502020204030204" pitchFamily="34" charset="0"/>
                      </a:endParaRPr>
                    </a:p>
                    <a:p>
                      <a:pPr algn="ctr"/>
                      <a:endParaRPr lang="en-GB" sz="2400" dirty="0">
                        <a:solidFill>
                          <a:schemeClr val="accent1">
                            <a:lumMod val="75000"/>
                          </a:schemeClr>
                        </a:solidFill>
                        <a:latin typeface="Calibri" panose="020F0502020204030204" pitchFamily="34" charset="0"/>
                        <a:cs typeface="Calibri" panose="020F0502020204030204" pitchFamily="34" charset="0"/>
                      </a:endParaRPr>
                    </a:p>
                  </a:txBody>
                  <a:tcPr>
                    <a:solidFill>
                      <a:srgbClr val="F2E6F1"/>
                    </a:solidFill>
                  </a:tcPr>
                </a:tc>
                <a:tc hMerge="1">
                  <a:txBody>
                    <a:bodyPr/>
                    <a:lstStyle/>
                    <a:p>
                      <a:pPr algn="ctr"/>
                      <a:endParaRPr lang="en-GB" sz="2400" dirty="0">
                        <a:solidFill>
                          <a:schemeClr val="accent1">
                            <a:lumMod val="75000"/>
                          </a:schemeClr>
                        </a:solidFill>
                        <a:latin typeface="Calibri" panose="020F0502020204030204" pitchFamily="34" charset="0"/>
                        <a:cs typeface="Calibri" panose="020F0502020204030204" pitchFamily="34" charset="0"/>
                      </a:endParaRPr>
                    </a:p>
                  </a:txBody>
                  <a:tcPr>
                    <a:solidFill>
                      <a:srgbClr val="F2E6F1"/>
                    </a:solidFill>
                  </a:tcPr>
                </a:tc>
                <a:tc hMerge="1">
                  <a:txBody>
                    <a:bodyPr/>
                    <a:lstStyle/>
                    <a:p>
                      <a:pPr algn="ctr"/>
                      <a:endParaRPr lang="en-GB" sz="2400" dirty="0">
                        <a:solidFill>
                          <a:schemeClr val="accent1">
                            <a:lumMod val="75000"/>
                          </a:schemeClr>
                        </a:solidFill>
                        <a:latin typeface="Calibri" panose="020F0502020204030204" pitchFamily="34" charset="0"/>
                        <a:cs typeface="Calibri" panose="020F0502020204030204" pitchFamily="34" charset="0"/>
                      </a:endParaRPr>
                    </a:p>
                  </a:txBody>
                  <a:tcPr>
                    <a:solidFill>
                      <a:srgbClr val="F2E6F1"/>
                    </a:solidFill>
                  </a:tcPr>
                </a:tc>
                <a:extLst>
                  <a:ext uri="{0D108BD9-81ED-4DB2-BD59-A6C34878D82A}">
                    <a16:rowId xmlns:a16="http://schemas.microsoft.com/office/drawing/2014/main" xmlns="" val="3921752735"/>
                  </a:ext>
                </a:extLst>
              </a:tr>
            </a:tbl>
          </a:graphicData>
        </a:graphic>
      </p:graphicFrame>
      <p:sp>
        <p:nvSpPr>
          <p:cNvPr id="5" name="Rounded Rectangular Callout 4"/>
          <p:cNvSpPr/>
          <p:nvPr/>
        </p:nvSpPr>
        <p:spPr>
          <a:xfrm>
            <a:off x="837828" y="2132856"/>
            <a:ext cx="2592288" cy="1274440"/>
          </a:xfrm>
          <a:prstGeom prst="wedgeRoundRect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smtClean="0">
                <a:latin typeface="Calibri" panose="020F0502020204030204" pitchFamily="34" charset="0"/>
                <a:cs typeface="Calibri" panose="020F0502020204030204" pitchFamily="34" charset="0"/>
              </a:rPr>
              <a:t>I got it into my head that I’m unimportant, so it doesn’t matter what I look or smell like</a:t>
            </a:r>
            <a:endParaRPr lang="en-GB" dirty="0">
              <a:latin typeface="Calibri" panose="020F0502020204030204" pitchFamily="34" charset="0"/>
              <a:cs typeface="Calibri" panose="020F0502020204030204" pitchFamily="34" charset="0"/>
            </a:endParaRPr>
          </a:p>
        </p:txBody>
      </p:sp>
      <p:sp>
        <p:nvSpPr>
          <p:cNvPr id="6" name="Cloud Callout 5"/>
          <p:cNvSpPr/>
          <p:nvPr/>
        </p:nvSpPr>
        <p:spPr>
          <a:xfrm>
            <a:off x="8686699" y="2132856"/>
            <a:ext cx="2952327" cy="2736304"/>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latin typeface="Calibri" panose="020F0502020204030204" pitchFamily="34" charset="0"/>
                <a:cs typeface="Calibri" panose="020F0502020204030204" pitchFamily="34" charset="0"/>
              </a:rPr>
              <a:t>It makes me tired, daily routines are exhausting even doing the simple things like getting washed or finding clean clothes</a:t>
            </a:r>
            <a:endParaRPr lang="en-GB" dirty="0">
              <a:latin typeface="Calibri" panose="020F0502020204030204" pitchFamily="34" charset="0"/>
              <a:cs typeface="Calibri" panose="020F0502020204030204" pitchFamily="34" charset="0"/>
            </a:endParaRPr>
          </a:p>
        </p:txBody>
      </p:sp>
      <p:sp>
        <p:nvSpPr>
          <p:cNvPr id="7" name="Oval Callout 6"/>
          <p:cNvSpPr/>
          <p:nvPr/>
        </p:nvSpPr>
        <p:spPr>
          <a:xfrm>
            <a:off x="4150197" y="2132856"/>
            <a:ext cx="3434680" cy="2088232"/>
          </a:xfrm>
          <a:prstGeom prst="wedgeEllipseCallout">
            <a:avLst/>
          </a:prstGeom>
          <a:solidFill>
            <a:schemeClr val="bg1"/>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latin typeface="Calibri" panose="020F0502020204030204" pitchFamily="34" charset="0"/>
                <a:cs typeface="Calibri" panose="020F0502020204030204" pitchFamily="34" charset="0"/>
              </a:rPr>
              <a:t>I’m drinking, but not washing or eating. I’m not losing the will to live – that’s too strong but I just don’t care what people think</a:t>
            </a:r>
            <a:endParaRPr lang="en-GB" dirty="0">
              <a:latin typeface="Calibri" panose="020F0502020204030204" pitchFamily="34" charset="0"/>
              <a:cs typeface="Calibri" panose="020F0502020204030204" pitchFamily="34" charset="0"/>
            </a:endParaRPr>
          </a:p>
        </p:txBody>
      </p:sp>
      <p:sp>
        <p:nvSpPr>
          <p:cNvPr id="8" name="Rounded Rectangular Callout 7"/>
          <p:cNvSpPr/>
          <p:nvPr/>
        </p:nvSpPr>
        <p:spPr>
          <a:xfrm>
            <a:off x="1097363" y="3939625"/>
            <a:ext cx="2592287" cy="1800200"/>
          </a:xfrm>
          <a:prstGeom prst="wedgeRoundRect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latin typeface="Calibri" panose="020F0502020204030204" pitchFamily="34" charset="0"/>
                <a:cs typeface="Calibri" panose="020F0502020204030204" pitchFamily="34" charset="0"/>
              </a:rPr>
              <a:t>I wouldn’t say I let my standards slip – I didn’t have any. Never had</a:t>
            </a:r>
            <a:endParaRPr lang="en-GB" dirty="0">
              <a:latin typeface="Calibri" panose="020F0502020204030204" pitchFamily="34" charset="0"/>
              <a:cs typeface="Calibri" panose="020F0502020204030204" pitchFamily="34" charset="0"/>
            </a:endParaRPr>
          </a:p>
        </p:txBody>
      </p:sp>
      <p:sp>
        <p:nvSpPr>
          <p:cNvPr id="9" name="Oval Callout 8"/>
          <p:cNvSpPr/>
          <p:nvPr/>
        </p:nvSpPr>
        <p:spPr>
          <a:xfrm>
            <a:off x="5878388" y="3939625"/>
            <a:ext cx="3240360" cy="2081663"/>
          </a:xfrm>
          <a:prstGeom prst="wedgeEllipse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latin typeface="Calibri" panose="020F0502020204030204" pitchFamily="34" charset="0"/>
                <a:cs typeface="Calibri" panose="020F0502020204030204" pitchFamily="34" charset="0"/>
              </a:rPr>
              <a:t>I’ve always neglected my own feelings, I didn’t address them. I thought that “my feelings don’t come into it”</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64403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533400"/>
            <a:ext cx="9601200" cy="879376"/>
          </a:xfrm>
        </p:spPr>
        <p:txBody>
          <a:bodyPr>
            <a:normAutofit fontScale="90000"/>
          </a:bodyPr>
          <a:lstStyle/>
          <a:p>
            <a:pPr algn="ctr"/>
            <a:r>
              <a:rPr lang="en-GB" dirty="0" smtClean="0">
                <a:latin typeface="Calibri" panose="020F0502020204030204" pitchFamily="34" charset="0"/>
                <a:cs typeface="Calibri" panose="020F0502020204030204" pitchFamily="34" charset="0"/>
              </a:rPr>
              <a:t>The lived experience of self neglect – on the adult’s home environment</a:t>
            </a:r>
            <a:endParaRPr lang="en-GB" dirty="0">
              <a:latin typeface="Calibri" panose="020F0502020204030204" pitchFamily="34" charset="0"/>
              <a:cs typeface="Calibri" panose="020F0502020204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06836473"/>
              </p:ext>
            </p:extLst>
          </p:nvPr>
        </p:nvGraphicFramePr>
        <p:xfrm>
          <a:off x="837828" y="1412776"/>
          <a:ext cx="10657185" cy="2809488"/>
        </p:xfrm>
        <a:graphic>
          <a:graphicData uri="http://schemas.openxmlformats.org/drawingml/2006/table">
            <a:tbl>
              <a:tblPr firstRow="1" bandRow="1">
                <a:tableStyleId>{5C22544A-7EE6-4342-B048-85BDC9FD1C3A}</a:tableStyleId>
              </a:tblPr>
              <a:tblGrid>
                <a:gridCol w="3552395">
                  <a:extLst>
                    <a:ext uri="{9D8B030D-6E8A-4147-A177-3AD203B41FA5}">
                      <a16:colId xmlns:a16="http://schemas.microsoft.com/office/drawing/2014/main" xmlns="" val="3008255198"/>
                    </a:ext>
                  </a:extLst>
                </a:gridCol>
                <a:gridCol w="3552395">
                  <a:extLst>
                    <a:ext uri="{9D8B030D-6E8A-4147-A177-3AD203B41FA5}">
                      <a16:colId xmlns:a16="http://schemas.microsoft.com/office/drawing/2014/main" xmlns="" val="3622284269"/>
                    </a:ext>
                  </a:extLst>
                </a:gridCol>
                <a:gridCol w="3552395">
                  <a:extLst>
                    <a:ext uri="{9D8B030D-6E8A-4147-A177-3AD203B41FA5}">
                      <a16:colId xmlns:a16="http://schemas.microsoft.com/office/drawing/2014/main" xmlns="" val="2860199181"/>
                    </a:ext>
                  </a:extLst>
                </a:gridCol>
              </a:tblGrid>
              <a:tr h="972515">
                <a:tc>
                  <a:txBody>
                    <a:bodyPr/>
                    <a:lstStyle/>
                    <a:p>
                      <a:pPr algn="ctr"/>
                      <a:r>
                        <a:rPr lang="en-GB" sz="2400" dirty="0" smtClean="0">
                          <a:solidFill>
                            <a:schemeClr val="accent1">
                              <a:lumMod val="75000"/>
                            </a:schemeClr>
                          </a:solidFill>
                          <a:latin typeface="Calibri" panose="020F0502020204030204" pitchFamily="34" charset="0"/>
                          <a:cs typeface="Calibri" panose="020F0502020204030204" pitchFamily="34" charset="0"/>
                        </a:rPr>
                        <a:t>Influence</a:t>
                      </a:r>
                      <a:r>
                        <a:rPr lang="en-GB" sz="2400" baseline="0" dirty="0" smtClean="0">
                          <a:solidFill>
                            <a:schemeClr val="accent1">
                              <a:lumMod val="75000"/>
                            </a:schemeClr>
                          </a:solidFill>
                          <a:latin typeface="Calibri" panose="020F0502020204030204" pitchFamily="34" charset="0"/>
                          <a:cs typeface="Calibri" panose="020F0502020204030204" pitchFamily="34" charset="0"/>
                        </a:rPr>
                        <a:t> of the past – childhood, loss</a:t>
                      </a:r>
                      <a:endParaRPr lang="en-GB" sz="2400" dirty="0">
                        <a:solidFill>
                          <a:schemeClr val="accent1">
                            <a:lumMod val="75000"/>
                          </a:schemeClr>
                        </a:solidFill>
                        <a:latin typeface="Calibri" panose="020F0502020204030204" pitchFamily="34" charset="0"/>
                        <a:cs typeface="Calibri" panose="020F0502020204030204" pitchFamily="34" charset="0"/>
                      </a:endParaRPr>
                    </a:p>
                  </a:txBody>
                  <a:tcPr>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tc>
                  <a:txBody>
                    <a:bodyPr/>
                    <a:lstStyle/>
                    <a:p>
                      <a:pPr algn="ctr"/>
                      <a:r>
                        <a:rPr lang="en-GB" sz="2400" dirty="0" smtClean="0">
                          <a:solidFill>
                            <a:schemeClr val="accent1">
                              <a:lumMod val="75000"/>
                            </a:schemeClr>
                          </a:solidFill>
                          <a:latin typeface="Calibri" panose="020F0502020204030204" pitchFamily="34" charset="0"/>
                          <a:cs typeface="Calibri" panose="020F0502020204030204" pitchFamily="34" charset="0"/>
                        </a:rPr>
                        <a:t>Positive value of hoarding</a:t>
                      </a:r>
                      <a:r>
                        <a:rPr lang="en-GB" sz="2400" baseline="0" dirty="0" smtClean="0">
                          <a:solidFill>
                            <a:schemeClr val="accent1">
                              <a:lumMod val="75000"/>
                            </a:schemeClr>
                          </a:solidFill>
                          <a:latin typeface="Calibri" panose="020F0502020204030204" pitchFamily="34" charset="0"/>
                          <a:cs typeface="Calibri" panose="020F0502020204030204" pitchFamily="34" charset="0"/>
                        </a:rPr>
                        <a:t> – sense of  connection</a:t>
                      </a:r>
                      <a:endParaRPr lang="en-GB" sz="2400" dirty="0">
                        <a:solidFill>
                          <a:schemeClr val="accent1">
                            <a:lumMod val="75000"/>
                          </a:schemeClr>
                        </a:solidFill>
                        <a:latin typeface="Calibri" panose="020F0502020204030204" pitchFamily="34" charset="0"/>
                        <a:cs typeface="Calibri" panose="020F0502020204030204" pitchFamily="34" charset="0"/>
                      </a:endParaRPr>
                    </a:p>
                  </a:txBody>
                  <a:tcPr>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tc>
                  <a:txBody>
                    <a:bodyPr/>
                    <a:lstStyle/>
                    <a:p>
                      <a:pPr algn="ctr"/>
                      <a:r>
                        <a:rPr lang="en-GB" sz="2400" dirty="0" smtClean="0">
                          <a:solidFill>
                            <a:schemeClr val="accent1">
                              <a:lumMod val="75000"/>
                            </a:schemeClr>
                          </a:solidFill>
                          <a:latin typeface="Calibri" panose="020F0502020204030204" pitchFamily="34" charset="0"/>
                          <a:cs typeface="Calibri" panose="020F0502020204030204" pitchFamily="34" charset="0"/>
                        </a:rPr>
                        <a:t>Beyond control – obsessions</a:t>
                      </a:r>
                      <a:endParaRPr lang="en-GB" sz="2400" dirty="0">
                        <a:solidFill>
                          <a:schemeClr val="accent1">
                            <a:lumMod val="75000"/>
                          </a:schemeClr>
                        </a:solidFill>
                        <a:latin typeface="Calibri" panose="020F0502020204030204" pitchFamily="34" charset="0"/>
                        <a:cs typeface="Calibri" panose="020F0502020204030204" pitchFamily="34" charset="0"/>
                      </a:endParaRPr>
                    </a:p>
                  </a:txBody>
                  <a:tcPr>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extLst>
                  <a:ext uri="{0D108BD9-81ED-4DB2-BD59-A6C34878D82A}">
                    <a16:rowId xmlns:a16="http://schemas.microsoft.com/office/drawing/2014/main" xmlns="" val="864636996"/>
                  </a:ext>
                </a:extLst>
              </a:tr>
              <a:tr h="1836973">
                <a:tc gridSpan="3">
                  <a:txBody>
                    <a:bodyPr/>
                    <a:lstStyle/>
                    <a:p>
                      <a:pPr algn="ctr"/>
                      <a:endParaRPr lang="en-GB" sz="2400" dirty="0" smtClean="0">
                        <a:solidFill>
                          <a:schemeClr val="accent1">
                            <a:lumMod val="75000"/>
                          </a:schemeClr>
                        </a:solidFill>
                        <a:latin typeface="Calibri" panose="020F0502020204030204" pitchFamily="34" charset="0"/>
                        <a:cs typeface="Calibri" panose="020F0502020204030204" pitchFamily="34" charset="0"/>
                      </a:endParaRPr>
                    </a:p>
                    <a:p>
                      <a:pPr algn="ctr"/>
                      <a:endParaRPr lang="en-GB" sz="2400" dirty="0" smtClean="0">
                        <a:solidFill>
                          <a:schemeClr val="accent1">
                            <a:lumMod val="75000"/>
                          </a:schemeClr>
                        </a:solidFill>
                        <a:latin typeface="Calibri" panose="020F0502020204030204" pitchFamily="34" charset="0"/>
                        <a:cs typeface="Calibri" panose="020F0502020204030204" pitchFamily="34" charset="0"/>
                      </a:endParaRPr>
                    </a:p>
                    <a:p>
                      <a:pPr algn="ctr"/>
                      <a:endParaRPr lang="en-GB" sz="2400" dirty="0" smtClean="0">
                        <a:solidFill>
                          <a:schemeClr val="accent1">
                            <a:lumMod val="75000"/>
                          </a:schemeClr>
                        </a:solidFill>
                        <a:latin typeface="Calibri" panose="020F0502020204030204" pitchFamily="34" charset="0"/>
                        <a:cs typeface="Calibri" panose="020F0502020204030204" pitchFamily="34" charset="0"/>
                      </a:endParaRPr>
                    </a:p>
                    <a:p>
                      <a:pPr algn="ctr"/>
                      <a:endParaRPr lang="en-GB" sz="2400" dirty="0">
                        <a:solidFill>
                          <a:schemeClr val="accent1">
                            <a:lumMod val="75000"/>
                          </a:schemeClr>
                        </a:solidFill>
                        <a:latin typeface="Calibri" panose="020F0502020204030204" pitchFamily="34" charset="0"/>
                        <a:cs typeface="Calibri" panose="020F0502020204030204" pitchFamily="34" charset="0"/>
                      </a:endParaRPr>
                    </a:p>
                  </a:txBody>
                  <a:tcPr>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tc hMerge="1">
                  <a:txBody>
                    <a:bodyPr/>
                    <a:lstStyle/>
                    <a:p>
                      <a:pPr algn="ctr"/>
                      <a:endParaRPr lang="en-GB" sz="2400" dirty="0">
                        <a:solidFill>
                          <a:schemeClr val="accent1">
                            <a:lumMod val="75000"/>
                          </a:schemeClr>
                        </a:solidFill>
                        <a:latin typeface="Calibri" panose="020F0502020204030204" pitchFamily="34" charset="0"/>
                        <a:cs typeface="Calibri" panose="020F0502020204030204" pitchFamily="34" charset="0"/>
                      </a:endParaRPr>
                    </a:p>
                  </a:txBody>
                  <a:tcPr>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tc hMerge="1">
                  <a:txBody>
                    <a:bodyPr/>
                    <a:lstStyle/>
                    <a:p>
                      <a:pPr algn="ctr"/>
                      <a:endParaRPr lang="en-GB" sz="2400" dirty="0">
                        <a:solidFill>
                          <a:schemeClr val="accent1">
                            <a:lumMod val="75000"/>
                          </a:schemeClr>
                        </a:solidFill>
                        <a:latin typeface="Calibri" panose="020F0502020204030204" pitchFamily="34" charset="0"/>
                        <a:cs typeface="Calibri" panose="020F0502020204030204" pitchFamily="34" charset="0"/>
                      </a:endParaRPr>
                    </a:p>
                  </a:txBody>
                  <a:tcPr>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extLst>
                  <a:ext uri="{0D108BD9-81ED-4DB2-BD59-A6C34878D82A}">
                    <a16:rowId xmlns:a16="http://schemas.microsoft.com/office/drawing/2014/main" xmlns="" val="4063271412"/>
                  </a:ext>
                </a:extLst>
              </a:tr>
            </a:tbl>
          </a:graphicData>
        </a:graphic>
      </p:graphicFrame>
      <p:sp>
        <p:nvSpPr>
          <p:cNvPr id="4" name="Rounded Rectangular Callout 3"/>
          <p:cNvSpPr/>
          <p:nvPr/>
        </p:nvSpPr>
        <p:spPr>
          <a:xfrm>
            <a:off x="1053852" y="2564904"/>
            <a:ext cx="2520280" cy="1441336"/>
          </a:xfrm>
          <a:prstGeom prst="wedgeRoundRect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2000" dirty="0" smtClean="0">
                <a:latin typeface="Calibri" panose="020F0502020204030204" pitchFamily="34" charset="0"/>
                <a:cs typeface="Calibri" panose="020F0502020204030204" pitchFamily="34" charset="0"/>
              </a:rPr>
              <a:t>The only way I kept toys after </a:t>
            </a:r>
            <a:r>
              <a:rPr lang="en-GB" sz="2000" dirty="0" err="1" smtClean="0">
                <a:latin typeface="Calibri" panose="020F0502020204030204" pitchFamily="34" charset="0"/>
                <a:cs typeface="Calibri" panose="020F0502020204030204" pitchFamily="34" charset="0"/>
              </a:rPr>
              <a:t>xmas</a:t>
            </a:r>
            <a:r>
              <a:rPr lang="en-GB" sz="2000" dirty="0" smtClean="0">
                <a:latin typeface="Calibri" panose="020F0502020204030204" pitchFamily="34" charset="0"/>
                <a:cs typeface="Calibri" panose="020F0502020204030204" pitchFamily="34" charset="0"/>
              </a:rPr>
              <a:t> was by hiding them</a:t>
            </a:r>
            <a:endParaRPr lang="en-GB" sz="2000" dirty="0">
              <a:latin typeface="Calibri" panose="020F0502020204030204" pitchFamily="34" charset="0"/>
              <a:cs typeface="Calibri" panose="020F0502020204030204" pitchFamily="34" charset="0"/>
            </a:endParaRPr>
          </a:p>
        </p:txBody>
      </p:sp>
      <p:sp>
        <p:nvSpPr>
          <p:cNvPr id="5" name="Oval Callout 4"/>
          <p:cNvSpPr/>
          <p:nvPr/>
        </p:nvSpPr>
        <p:spPr>
          <a:xfrm>
            <a:off x="837828" y="4222264"/>
            <a:ext cx="3456384" cy="2159064"/>
          </a:xfrm>
          <a:prstGeom prst="wedgeEllipseCallout">
            <a:avLst/>
          </a:prstGeom>
          <a:solidFill>
            <a:schemeClr val="bg1">
              <a:lumMod val="75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2000" dirty="0" smtClean="0">
                <a:latin typeface="Calibri" panose="020F0502020204030204" pitchFamily="34" charset="0"/>
                <a:cs typeface="Calibri" panose="020F0502020204030204" pitchFamily="34" charset="0"/>
              </a:rPr>
              <a:t>When I was a little boy, the war had just started, everything had a value to me – it still has value or potential use now</a:t>
            </a:r>
            <a:endParaRPr lang="en-GB" sz="2000" dirty="0">
              <a:latin typeface="Calibri" panose="020F0502020204030204" pitchFamily="34" charset="0"/>
              <a:cs typeface="Calibri" panose="020F0502020204030204" pitchFamily="34" charset="0"/>
            </a:endParaRPr>
          </a:p>
        </p:txBody>
      </p:sp>
      <p:sp>
        <p:nvSpPr>
          <p:cNvPr id="6" name="Rounded Rectangle 5"/>
          <p:cNvSpPr/>
          <p:nvPr/>
        </p:nvSpPr>
        <p:spPr>
          <a:xfrm>
            <a:off x="4294212" y="2564904"/>
            <a:ext cx="4176464" cy="1274440"/>
          </a:xfrm>
          <a:prstGeom prst="roundRect">
            <a:avLst/>
          </a:prstGeom>
          <a:solidFill>
            <a:schemeClr val="accent5">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2000" dirty="0" smtClean="0">
                <a:latin typeface="Calibri" panose="020F0502020204030204" pitchFamily="34" charset="0"/>
                <a:cs typeface="Calibri" panose="020F0502020204030204" pitchFamily="34" charset="0"/>
              </a:rPr>
              <a:t>I want things that belonged to people so that they have a connection to me</a:t>
            </a:r>
            <a:endParaRPr lang="en-GB" sz="2000" dirty="0">
              <a:latin typeface="Calibri" panose="020F0502020204030204" pitchFamily="34" charset="0"/>
              <a:cs typeface="Calibri" panose="020F0502020204030204" pitchFamily="34" charset="0"/>
            </a:endParaRPr>
          </a:p>
        </p:txBody>
      </p:sp>
      <p:sp>
        <p:nvSpPr>
          <p:cNvPr id="7" name="Cloud Callout 6"/>
          <p:cNvSpPr/>
          <p:nvPr/>
        </p:nvSpPr>
        <p:spPr>
          <a:xfrm>
            <a:off x="8830716" y="2852936"/>
            <a:ext cx="2520280" cy="3096344"/>
          </a:xfrm>
          <a:prstGeom prst="cloudCallout">
            <a:avLst/>
          </a:prstGeom>
          <a:solidFill>
            <a:schemeClr val="bg1">
              <a:lumMod val="85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2000" dirty="0" smtClean="0">
                <a:latin typeface="Calibri" panose="020F0502020204030204" pitchFamily="34" charset="0"/>
                <a:cs typeface="Calibri" panose="020F0502020204030204" pitchFamily="34" charset="0"/>
              </a:rPr>
              <a:t>The distress of not collecting is much greater than the distress of doing it!</a:t>
            </a:r>
            <a:endParaRPr lang="en-GB" sz="2000" dirty="0">
              <a:latin typeface="Calibri" panose="020F0502020204030204" pitchFamily="34" charset="0"/>
              <a:cs typeface="Calibri" panose="020F0502020204030204" pitchFamily="34" charset="0"/>
            </a:endParaRPr>
          </a:p>
        </p:txBody>
      </p:sp>
      <p:sp>
        <p:nvSpPr>
          <p:cNvPr id="8" name="Rounded Rectangular Callout 7"/>
          <p:cNvSpPr/>
          <p:nvPr/>
        </p:nvSpPr>
        <p:spPr>
          <a:xfrm>
            <a:off x="4294212" y="4222264"/>
            <a:ext cx="4032448" cy="2159064"/>
          </a:xfrm>
          <a:prstGeom prst="wedgeRoundRectCallout">
            <a:avLst/>
          </a:prstGeom>
          <a:solidFill>
            <a:srgbClr val="FF99FF"/>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latin typeface="Calibri" panose="020F0502020204030204" pitchFamily="34" charset="0"/>
                <a:cs typeface="Calibri" panose="020F0502020204030204" pitchFamily="34" charset="0"/>
              </a:rPr>
              <a:t>I </a:t>
            </a:r>
            <a:r>
              <a:rPr lang="en-GB" sz="2000" dirty="0" smtClean="0">
                <a:latin typeface="Calibri" panose="020F0502020204030204" pitchFamily="34" charset="0"/>
                <a:cs typeface="Calibri" panose="020F0502020204030204" pitchFamily="34" charset="0"/>
              </a:rPr>
              <a:t>don’t have time to make a note of everything in the paper I’m interested in so I’m very fearful of throwing anything away in case I lose something important</a:t>
            </a:r>
            <a:endParaRPr lang="en-GB"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125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533400"/>
            <a:ext cx="9601200" cy="663352"/>
          </a:xfrm>
        </p:spPr>
        <p:txBody>
          <a:bodyPr>
            <a:normAutofit/>
          </a:bodyPr>
          <a:lstStyle/>
          <a:p>
            <a:pPr algn="ctr"/>
            <a:r>
              <a:rPr lang="en-GB" sz="3600" dirty="0" smtClean="0">
                <a:latin typeface="Calibri" panose="020F0502020204030204" pitchFamily="34" charset="0"/>
                <a:cs typeface="Calibri" panose="020F0502020204030204" pitchFamily="34" charset="0"/>
              </a:rPr>
              <a:t>Organisational context</a:t>
            </a:r>
            <a:endParaRPr lang="en-GB" sz="3600" dirty="0">
              <a:latin typeface="Calibri" panose="020F0502020204030204" pitchFamily="34" charset="0"/>
              <a:cs typeface="Calibri" panose="020F0502020204030204" pitchFamily="34" charset="0"/>
            </a:endParaRPr>
          </a:p>
        </p:txBody>
      </p:sp>
      <p:sp>
        <p:nvSpPr>
          <p:cNvPr id="3" name="Flowchart: Alternate Process 2"/>
          <p:cNvSpPr/>
          <p:nvPr/>
        </p:nvSpPr>
        <p:spPr>
          <a:xfrm>
            <a:off x="1701924" y="1860104"/>
            <a:ext cx="3240360" cy="4032448"/>
          </a:xfrm>
          <a:prstGeom prst="flowChartAlternateProcess">
            <a:avLst/>
          </a:prstGeom>
          <a:solidFill>
            <a:schemeClr val="bg1">
              <a:lumMod val="85000"/>
            </a:schemeClr>
          </a:solidFill>
        </p:spPr>
        <p:style>
          <a:lnRef idx="1">
            <a:schemeClr val="accent2"/>
          </a:lnRef>
          <a:fillRef idx="2">
            <a:schemeClr val="accent2"/>
          </a:fillRef>
          <a:effectRef idx="1">
            <a:schemeClr val="accent2"/>
          </a:effectRef>
          <a:fontRef idx="minor">
            <a:schemeClr val="dk1"/>
          </a:fontRef>
        </p:style>
        <p:txBody>
          <a:bodyPr rtlCol="0" anchor="ctr"/>
          <a:lstStyle/>
          <a:p>
            <a:pPr marL="342900" indent="-342900" algn="ctr">
              <a:buFont typeface="Wingdings" panose="05000000000000000000" pitchFamily="2" charset="2"/>
              <a:buChar char="ü"/>
            </a:pPr>
            <a:r>
              <a:rPr lang="en-GB" sz="2400" dirty="0" smtClean="0">
                <a:latin typeface="Calibri" panose="020F0502020204030204" pitchFamily="34" charset="0"/>
                <a:cs typeface="Calibri" panose="020F0502020204030204" pitchFamily="34" charset="0"/>
              </a:rPr>
              <a:t>Eligibility Criteria</a:t>
            </a:r>
          </a:p>
          <a:p>
            <a:pPr marL="342900" indent="-342900" algn="ctr">
              <a:buFont typeface="Wingdings" panose="05000000000000000000" pitchFamily="2" charset="2"/>
              <a:buChar char="ü"/>
            </a:pPr>
            <a:r>
              <a:rPr lang="en-GB" sz="2400" dirty="0" smtClean="0">
                <a:latin typeface="Calibri" panose="020F0502020204030204" pitchFamily="34" charset="0"/>
                <a:cs typeface="Calibri" panose="020F0502020204030204" pitchFamily="34" charset="0"/>
              </a:rPr>
              <a:t>Care Management models</a:t>
            </a:r>
          </a:p>
          <a:p>
            <a:pPr marL="342900" indent="-342900" algn="ctr">
              <a:buFont typeface="Wingdings" panose="05000000000000000000" pitchFamily="2" charset="2"/>
              <a:buChar char="ü"/>
            </a:pPr>
            <a:r>
              <a:rPr lang="en-GB" sz="2400" dirty="0" smtClean="0">
                <a:latin typeface="Calibri" panose="020F0502020204030204" pitchFamily="34" charset="0"/>
                <a:cs typeface="Calibri" panose="020F0502020204030204" pitchFamily="34" charset="0"/>
              </a:rPr>
              <a:t>Discharged – non engagement</a:t>
            </a:r>
          </a:p>
          <a:p>
            <a:pPr marL="342900" indent="-342900" algn="ctr">
              <a:buFont typeface="Wingdings" panose="05000000000000000000" pitchFamily="2" charset="2"/>
              <a:buChar char="ü"/>
            </a:pPr>
            <a:r>
              <a:rPr lang="en-GB" sz="2400" dirty="0" smtClean="0">
                <a:latin typeface="Calibri" panose="020F0502020204030204" pitchFamily="34" charset="0"/>
                <a:cs typeface="Calibri" panose="020F0502020204030204" pitchFamily="34" charset="0"/>
              </a:rPr>
              <a:t>Performance management</a:t>
            </a:r>
          </a:p>
          <a:p>
            <a:pPr algn="ctr"/>
            <a:endParaRPr lang="en-GB" sz="2400" dirty="0">
              <a:latin typeface="Calibri" panose="020F0502020204030204" pitchFamily="34" charset="0"/>
              <a:cs typeface="Calibri" panose="020F0502020204030204" pitchFamily="34" charset="0"/>
            </a:endParaRPr>
          </a:p>
        </p:txBody>
      </p:sp>
      <p:sp>
        <p:nvSpPr>
          <p:cNvPr id="5" name="Curved Down Arrow 4"/>
          <p:cNvSpPr/>
          <p:nvPr/>
        </p:nvSpPr>
        <p:spPr>
          <a:xfrm>
            <a:off x="4654252" y="1340768"/>
            <a:ext cx="1152128" cy="519336"/>
          </a:xfrm>
          <a:prstGeom prst="curved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dirty="0">
              <a:solidFill>
                <a:schemeClr val="tx1"/>
              </a:solidFill>
            </a:endParaRPr>
          </a:p>
        </p:txBody>
      </p:sp>
      <p:sp>
        <p:nvSpPr>
          <p:cNvPr id="6" name="Rounded Rectangle 5"/>
          <p:cNvSpPr/>
          <p:nvPr/>
        </p:nvSpPr>
        <p:spPr>
          <a:xfrm>
            <a:off x="5806380" y="1860104"/>
            <a:ext cx="3240360" cy="3945160"/>
          </a:xfrm>
          <a:prstGeom prst="roundRect">
            <a:avLst/>
          </a:prstGeom>
          <a:solidFill>
            <a:schemeClr val="accent6">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marL="342900" indent="-342900" algn="ctr">
              <a:buFont typeface="Wingdings" panose="05000000000000000000" pitchFamily="2" charset="2"/>
              <a:buChar char="ü"/>
            </a:pPr>
            <a:r>
              <a:rPr lang="en-GB" sz="2400" dirty="0" smtClean="0">
                <a:latin typeface="Calibri" panose="020F0502020204030204" pitchFamily="34" charset="0"/>
                <a:cs typeface="Calibri" panose="020F0502020204030204" pitchFamily="34" charset="0"/>
              </a:rPr>
              <a:t>Thresholds that limit or prevent preventative work</a:t>
            </a:r>
          </a:p>
          <a:p>
            <a:pPr marL="342900" indent="-342900" algn="ctr">
              <a:buFont typeface="Wingdings" panose="05000000000000000000" pitchFamily="2" charset="2"/>
              <a:buChar char="ü"/>
            </a:pPr>
            <a:r>
              <a:rPr lang="en-GB" sz="2400" dirty="0" smtClean="0">
                <a:latin typeface="Calibri" panose="020F0502020204030204" pitchFamily="34" charset="0"/>
                <a:cs typeface="Calibri" panose="020F0502020204030204" pitchFamily="34" charset="0"/>
              </a:rPr>
              <a:t>Time limited interventions</a:t>
            </a:r>
          </a:p>
          <a:p>
            <a:pPr marL="342900" indent="-342900" algn="ctr">
              <a:buFont typeface="Wingdings" panose="05000000000000000000" pitchFamily="2" charset="2"/>
              <a:buChar char="ü"/>
            </a:pPr>
            <a:r>
              <a:rPr lang="en-GB" sz="2400" dirty="0" smtClean="0">
                <a:latin typeface="Calibri" panose="020F0502020204030204" pitchFamily="34" charset="0"/>
                <a:cs typeface="Calibri" panose="020F0502020204030204" pitchFamily="34" charset="0"/>
              </a:rPr>
              <a:t>Charging policies</a:t>
            </a:r>
          </a:p>
          <a:p>
            <a:pPr marL="342900" indent="-342900" algn="ctr">
              <a:buFont typeface="Wingdings" panose="05000000000000000000" pitchFamily="2" charset="2"/>
              <a:buChar char="ü"/>
            </a:pPr>
            <a:r>
              <a:rPr lang="en-GB" sz="2400" dirty="0" smtClean="0">
                <a:latin typeface="Calibri" panose="020F0502020204030204" pitchFamily="34" charset="0"/>
                <a:cs typeface="Calibri" panose="020F0502020204030204" pitchFamily="34" charset="0"/>
              </a:rPr>
              <a:t>Increased demand and limited resources</a:t>
            </a:r>
            <a:endParaRPr lang="en-GB" sz="2400" dirty="0">
              <a:latin typeface="Calibri" panose="020F0502020204030204" pitchFamily="34" charset="0"/>
              <a:cs typeface="Calibri" panose="020F0502020204030204" pitchFamily="34" charset="0"/>
            </a:endParaRPr>
          </a:p>
        </p:txBody>
      </p:sp>
      <p:sp>
        <p:nvSpPr>
          <p:cNvPr id="7" name="Curved Up Arrow 6"/>
          <p:cNvSpPr/>
          <p:nvPr/>
        </p:nvSpPr>
        <p:spPr>
          <a:xfrm flipH="1">
            <a:off x="4762774" y="5892552"/>
            <a:ext cx="1331638" cy="560784"/>
          </a:xfrm>
          <a:prstGeom prst="curved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dirty="0">
              <a:solidFill>
                <a:schemeClr val="tx1"/>
              </a:solidFill>
            </a:endParaRPr>
          </a:p>
        </p:txBody>
      </p:sp>
    </p:spTree>
    <p:extLst>
      <p:ext uri="{BB962C8B-B14F-4D97-AF65-F5344CB8AC3E}">
        <p14:creationId xmlns:p14="http://schemas.microsoft.com/office/powerpoint/2010/main" val="2343116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533400"/>
            <a:ext cx="9601200" cy="807368"/>
          </a:xfrm>
        </p:spPr>
        <p:txBody>
          <a:bodyPr/>
          <a:lstStyle/>
          <a:p>
            <a:pPr algn="ctr"/>
            <a:r>
              <a:rPr lang="en-GB" dirty="0" smtClean="0">
                <a:latin typeface="Calibri" panose="020F0502020204030204" pitchFamily="34" charset="0"/>
                <a:cs typeface="Calibri" panose="020F0502020204030204" pitchFamily="34" charset="0"/>
              </a:rPr>
              <a:t>Self neglect – the challenges</a:t>
            </a:r>
            <a:endParaRPr lang="en-GB"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765820" y="1484784"/>
            <a:ext cx="10657184" cy="4824536"/>
          </a:xfrm>
        </p:spPr>
        <p:txBody>
          <a:bodyPr/>
          <a:lstStyle/>
          <a:p>
            <a:pPr marL="0" indent="0">
              <a:buNone/>
            </a:pPr>
            <a:endParaRPr lang="en-GB" dirty="0">
              <a:latin typeface="Calibri" panose="020F0502020204030204" pitchFamily="34" charset="0"/>
              <a:cs typeface="Calibri" panose="020F0502020204030204" pitchFamily="34" charset="0"/>
            </a:endParaRPr>
          </a:p>
        </p:txBody>
      </p:sp>
      <p:sp>
        <p:nvSpPr>
          <p:cNvPr id="5" name="Right Arrow 4"/>
          <p:cNvSpPr/>
          <p:nvPr/>
        </p:nvSpPr>
        <p:spPr>
          <a:xfrm>
            <a:off x="909836" y="2996952"/>
            <a:ext cx="2952328" cy="2376264"/>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2400" dirty="0" smtClean="0">
                <a:latin typeface="Calibri" panose="020F0502020204030204" pitchFamily="34" charset="0"/>
                <a:cs typeface="Calibri" panose="020F0502020204030204" pitchFamily="34" charset="0"/>
              </a:rPr>
              <a:t>ADULT’S RELUCTANCE TO ENGAGE</a:t>
            </a:r>
            <a:endParaRPr lang="en-GB" sz="2400" dirty="0">
              <a:latin typeface="Calibri" panose="020F0502020204030204" pitchFamily="34" charset="0"/>
              <a:cs typeface="Calibri" panose="020F0502020204030204" pitchFamily="34" charset="0"/>
            </a:endParaRPr>
          </a:p>
        </p:txBody>
      </p:sp>
      <p:sp>
        <p:nvSpPr>
          <p:cNvPr id="6" name="Flowchart: Alternate Process 5"/>
          <p:cNvSpPr/>
          <p:nvPr/>
        </p:nvSpPr>
        <p:spPr>
          <a:xfrm>
            <a:off x="3862164" y="1484784"/>
            <a:ext cx="4176464" cy="5040560"/>
          </a:xfrm>
          <a:prstGeom prst="flowChartAlternateProcess">
            <a:avLst/>
          </a:prstGeom>
          <a:solidFill>
            <a:schemeClr val="accent1">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latin typeface="Calibri" panose="020F0502020204030204" pitchFamily="34" charset="0"/>
                <a:cs typeface="Calibri" panose="020F0502020204030204" pitchFamily="34" charset="0"/>
              </a:rPr>
              <a:t>“</a:t>
            </a:r>
            <a:r>
              <a:rPr lang="en-GB" sz="2400" dirty="0" smtClean="0">
                <a:latin typeface="Calibri" panose="020F0502020204030204" pitchFamily="34" charset="0"/>
                <a:cs typeface="Calibri" panose="020F0502020204030204" pitchFamily="34" charset="0"/>
              </a:rPr>
              <a:t>The combination of people who are terrified of losing their independence or of state intervention; combined with a state process that is desperate to apply eligibility criteria and find reasons NOT to support people, is just lethal. “Oh – you’re saying it is all fine – thank goodness, we can go away and respect your views”</a:t>
            </a:r>
            <a:endParaRPr lang="en-GB" sz="2400" dirty="0">
              <a:latin typeface="Calibri" panose="020F0502020204030204" pitchFamily="34" charset="0"/>
              <a:cs typeface="Calibri" panose="020F0502020204030204" pitchFamily="34" charset="0"/>
            </a:endParaRPr>
          </a:p>
        </p:txBody>
      </p:sp>
      <p:sp>
        <p:nvSpPr>
          <p:cNvPr id="7" name="Left Arrow 6"/>
          <p:cNvSpPr/>
          <p:nvPr/>
        </p:nvSpPr>
        <p:spPr>
          <a:xfrm>
            <a:off x="8038628" y="3284984"/>
            <a:ext cx="3384376" cy="1800200"/>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2400" dirty="0" smtClean="0">
                <a:latin typeface="Calibri" panose="020F0502020204030204" pitchFamily="34" charset="0"/>
                <a:cs typeface="Calibri" panose="020F0502020204030204" pitchFamily="34" charset="0"/>
              </a:rPr>
              <a:t>ORGANISATIONAL PRESSURES</a:t>
            </a:r>
            <a:endParaRPr lang="en-GB"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31504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533400"/>
            <a:ext cx="9601200" cy="879376"/>
          </a:xfrm>
        </p:spPr>
        <p:txBody>
          <a:bodyPr/>
          <a:lstStyle/>
          <a:p>
            <a:pPr algn="ctr"/>
            <a:r>
              <a:rPr lang="en-GB" b="1" dirty="0" smtClean="0">
                <a:latin typeface="Calibri" panose="020F0502020204030204" pitchFamily="34" charset="0"/>
                <a:cs typeface="Calibri" panose="020F0502020204030204" pitchFamily="34" charset="0"/>
              </a:rPr>
              <a:t>Robust interagency working</a:t>
            </a:r>
            <a:endParaRPr lang="en-GB" b="1" dirty="0">
              <a:latin typeface="Calibri" panose="020F0502020204030204" pitchFamily="34" charset="0"/>
              <a:cs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991278822"/>
              </p:ext>
            </p:extLst>
          </p:nvPr>
        </p:nvGraphicFramePr>
        <p:xfrm>
          <a:off x="1341884" y="1628800"/>
          <a:ext cx="9937104" cy="4663440"/>
        </p:xfrm>
        <a:graphic>
          <a:graphicData uri="http://schemas.openxmlformats.org/drawingml/2006/table">
            <a:tbl>
              <a:tblPr firstRow="1" bandRow="1">
                <a:tableStyleId>{7DF18680-E054-41AD-8BC1-D1AEF772440D}</a:tableStyleId>
              </a:tblPr>
              <a:tblGrid>
                <a:gridCol w="9937104">
                  <a:extLst>
                    <a:ext uri="{9D8B030D-6E8A-4147-A177-3AD203B41FA5}">
                      <a16:colId xmlns:a16="http://schemas.microsoft.com/office/drawing/2014/main" xmlns="" val="2623336699"/>
                    </a:ext>
                  </a:extLst>
                </a:gridCol>
              </a:tblGrid>
              <a:tr h="370840">
                <a:tc>
                  <a:txBody>
                    <a:bodyPr/>
                    <a:lstStyle/>
                    <a:p>
                      <a:r>
                        <a:rPr lang="en-GB" sz="2800" dirty="0" smtClean="0">
                          <a:solidFill>
                            <a:schemeClr val="accent1">
                              <a:lumMod val="75000"/>
                            </a:schemeClr>
                          </a:solidFill>
                          <a:latin typeface="Calibri" panose="020F0502020204030204" pitchFamily="34" charset="0"/>
                          <a:cs typeface="Calibri" panose="020F0502020204030204" pitchFamily="34" charset="0"/>
                        </a:rPr>
                        <a:t>Shared</a:t>
                      </a:r>
                      <a:r>
                        <a:rPr lang="en-GB" sz="2800" baseline="0" dirty="0" smtClean="0">
                          <a:solidFill>
                            <a:schemeClr val="accent1">
                              <a:lumMod val="75000"/>
                            </a:schemeClr>
                          </a:solidFill>
                          <a:latin typeface="Calibri" panose="020F0502020204030204" pitchFamily="34" charset="0"/>
                          <a:cs typeface="Calibri" panose="020F0502020204030204" pitchFamily="34" charset="0"/>
                        </a:rPr>
                        <a:t> strategic                                  </a:t>
                      </a:r>
                    </a:p>
                    <a:p>
                      <a:r>
                        <a:rPr lang="en-GB" sz="2800" baseline="0" dirty="0" smtClean="0">
                          <a:solidFill>
                            <a:schemeClr val="accent1">
                              <a:lumMod val="75000"/>
                            </a:schemeClr>
                          </a:solidFill>
                          <a:latin typeface="Calibri" panose="020F0502020204030204" pitchFamily="34" charset="0"/>
                          <a:cs typeface="Calibri" panose="020F0502020204030204" pitchFamily="34" charset="0"/>
                        </a:rPr>
                        <a:t>Ownership  </a:t>
                      </a:r>
                    </a:p>
                    <a:p>
                      <a:r>
                        <a:rPr lang="en-GB" sz="2800" baseline="0" dirty="0" smtClean="0">
                          <a:solidFill>
                            <a:schemeClr val="accent1">
                              <a:lumMod val="75000"/>
                            </a:schemeClr>
                          </a:solidFill>
                          <a:latin typeface="Calibri" panose="020F0502020204030204" pitchFamily="34" charset="0"/>
                          <a:cs typeface="Calibri" panose="020F0502020204030204" pitchFamily="34" charset="0"/>
                        </a:rPr>
                        <a:t>                           </a:t>
                      </a:r>
                      <a:endParaRPr lang="en-GB" sz="2800" dirty="0">
                        <a:solidFill>
                          <a:schemeClr val="accent1">
                            <a:lumMod val="75000"/>
                          </a:schemeClr>
                        </a:solidFill>
                        <a:latin typeface="Calibri" panose="020F0502020204030204" pitchFamily="34" charset="0"/>
                        <a:cs typeface="Calibri" panose="020F0502020204030204" pitchFamily="34" charset="0"/>
                      </a:endParaRPr>
                    </a:p>
                  </a:txBody>
                  <a:tcPr>
                    <a:solidFill>
                      <a:srgbClr val="F2E6F1"/>
                    </a:solidFill>
                  </a:tcPr>
                </a:tc>
                <a:extLst>
                  <a:ext uri="{0D108BD9-81ED-4DB2-BD59-A6C34878D82A}">
                    <a16:rowId xmlns:a16="http://schemas.microsoft.com/office/drawing/2014/main" xmlns="" val="3989443515"/>
                  </a:ext>
                </a:extLst>
              </a:tr>
              <a:tr h="370840">
                <a:tc>
                  <a:txBody>
                    <a:bodyPr/>
                    <a:lstStyle/>
                    <a:p>
                      <a:endParaRPr lang="en-GB" dirty="0" smtClean="0"/>
                    </a:p>
                    <a:p>
                      <a:r>
                        <a:rPr lang="en-GB" sz="2800" b="1" baseline="0" dirty="0" smtClean="0">
                          <a:solidFill>
                            <a:schemeClr val="accent1">
                              <a:lumMod val="75000"/>
                            </a:schemeClr>
                          </a:solidFill>
                          <a:latin typeface="Calibri" panose="020F0502020204030204" pitchFamily="34" charset="0"/>
                          <a:cs typeface="Calibri" panose="020F0502020204030204" pitchFamily="34" charset="0"/>
                        </a:rPr>
                        <a:t>Clarity on roles and</a:t>
                      </a:r>
                    </a:p>
                    <a:p>
                      <a:r>
                        <a:rPr lang="en-GB" sz="2800" b="1" baseline="0" dirty="0" smtClean="0">
                          <a:solidFill>
                            <a:schemeClr val="accent1">
                              <a:lumMod val="75000"/>
                            </a:schemeClr>
                          </a:solidFill>
                          <a:latin typeface="Calibri" panose="020F0502020204030204" pitchFamily="34" charset="0"/>
                          <a:cs typeface="Calibri" panose="020F0502020204030204" pitchFamily="34" charset="0"/>
                        </a:rPr>
                        <a:t>responsibilities</a:t>
                      </a:r>
                      <a:r>
                        <a:rPr lang="en-GB" sz="2800" baseline="0" dirty="0" smtClean="0">
                          <a:solidFill>
                            <a:schemeClr val="accent1">
                              <a:lumMod val="75000"/>
                            </a:schemeClr>
                          </a:solidFill>
                          <a:latin typeface="Calibri" panose="020F0502020204030204" pitchFamily="34" charset="0"/>
                          <a:cs typeface="Calibri" panose="020F0502020204030204" pitchFamily="34" charset="0"/>
                        </a:rPr>
                        <a:t> </a:t>
                      </a:r>
                    </a:p>
                    <a:p>
                      <a:endParaRPr lang="en-GB" sz="2800" dirty="0"/>
                    </a:p>
                  </a:txBody>
                  <a:tcPr>
                    <a:solidFill>
                      <a:srgbClr val="F2E6F1"/>
                    </a:solidFill>
                  </a:tcPr>
                </a:tc>
                <a:extLst>
                  <a:ext uri="{0D108BD9-81ED-4DB2-BD59-A6C34878D82A}">
                    <a16:rowId xmlns:a16="http://schemas.microsoft.com/office/drawing/2014/main" xmlns="" val="3394314182"/>
                  </a:ext>
                </a:extLst>
              </a:tr>
              <a:tr h="370840">
                <a:tc>
                  <a:txBody>
                    <a:bodyPr/>
                    <a:lstStyle/>
                    <a:p>
                      <a:endParaRPr lang="en-GB" dirty="0" smtClean="0"/>
                    </a:p>
                    <a:p>
                      <a:r>
                        <a:rPr lang="en-GB" sz="2800" b="1" dirty="0" smtClean="0">
                          <a:solidFill>
                            <a:schemeClr val="accent1">
                              <a:lumMod val="75000"/>
                            </a:schemeClr>
                          </a:solidFill>
                          <a:latin typeface="Calibri" panose="020F0502020204030204" pitchFamily="34" charset="0"/>
                          <a:cs typeface="Calibri" panose="020F0502020204030204" pitchFamily="34" charset="0"/>
                        </a:rPr>
                        <a:t>Strategy</a:t>
                      </a:r>
                      <a:r>
                        <a:rPr lang="en-GB" sz="2800" b="1" baseline="0" dirty="0" smtClean="0">
                          <a:solidFill>
                            <a:schemeClr val="accent1">
                              <a:lumMod val="75000"/>
                            </a:schemeClr>
                          </a:solidFill>
                          <a:latin typeface="Calibri" panose="020F0502020204030204" pitchFamily="34" charset="0"/>
                          <a:cs typeface="Calibri" panose="020F0502020204030204" pitchFamily="34" charset="0"/>
                        </a:rPr>
                        <a:t> into </a:t>
                      </a:r>
                    </a:p>
                    <a:p>
                      <a:pPr marL="0" marR="0" indent="0" algn="l" defTabSz="914400" rtl="0" eaLnBrk="1" fontAlgn="auto" latinLnBrk="0" hangingPunct="1">
                        <a:lnSpc>
                          <a:spcPct val="100000"/>
                        </a:lnSpc>
                        <a:spcBef>
                          <a:spcPts val="0"/>
                        </a:spcBef>
                        <a:spcAft>
                          <a:spcPts val="0"/>
                        </a:spcAft>
                        <a:buClrTx/>
                        <a:buSzTx/>
                        <a:buFontTx/>
                        <a:buNone/>
                        <a:tabLst/>
                        <a:defRPr/>
                      </a:pPr>
                      <a:r>
                        <a:rPr lang="en-GB" sz="2800" b="1" baseline="0" dirty="0" smtClean="0">
                          <a:solidFill>
                            <a:schemeClr val="accent1">
                              <a:lumMod val="75000"/>
                            </a:schemeClr>
                          </a:solidFill>
                          <a:latin typeface="Calibri" panose="020F0502020204030204" pitchFamily="34" charset="0"/>
                          <a:cs typeface="Calibri" panose="020F0502020204030204" pitchFamily="34" charset="0"/>
                        </a:rPr>
                        <a:t>operational</a:t>
                      </a:r>
                    </a:p>
                    <a:p>
                      <a:r>
                        <a:rPr lang="en-GB" sz="2800" b="1" baseline="0" dirty="0" smtClean="0">
                          <a:solidFill>
                            <a:schemeClr val="accent1">
                              <a:lumMod val="75000"/>
                            </a:schemeClr>
                          </a:solidFill>
                          <a:latin typeface="Calibri" panose="020F0502020204030204" pitchFamily="34" charset="0"/>
                          <a:cs typeface="Calibri" panose="020F0502020204030204" pitchFamily="34" charset="0"/>
                        </a:rPr>
                        <a:t>reality</a:t>
                      </a:r>
                      <a:endParaRPr lang="en-GB" sz="2800" b="1" dirty="0">
                        <a:solidFill>
                          <a:schemeClr val="accent1">
                            <a:lumMod val="75000"/>
                          </a:schemeClr>
                        </a:solidFill>
                        <a:latin typeface="Calibri" panose="020F0502020204030204" pitchFamily="34" charset="0"/>
                        <a:cs typeface="Calibri" panose="020F0502020204030204" pitchFamily="34" charset="0"/>
                      </a:endParaRPr>
                    </a:p>
                  </a:txBody>
                  <a:tcPr>
                    <a:solidFill>
                      <a:srgbClr val="F2E6F1"/>
                    </a:solidFill>
                  </a:tcPr>
                </a:tc>
                <a:extLst>
                  <a:ext uri="{0D108BD9-81ED-4DB2-BD59-A6C34878D82A}">
                    <a16:rowId xmlns:a16="http://schemas.microsoft.com/office/drawing/2014/main" xmlns="" val="3419431718"/>
                  </a:ext>
                </a:extLst>
              </a:tr>
            </a:tbl>
          </a:graphicData>
        </a:graphic>
      </p:graphicFrame>
      <p:sp>
        <p:nvSpPr>
          <p:cNvPr id="5" name="TextBox 4"/>
          <p:cNvSpPr txBox="1"/>
          <p:nvPr/>
        </p:nvSpPr>
        <p:spPr>
          <a:xfrm>
            <a:off x="6382444" y="1635478"/>
            <a:ext cx="2736304" cy="1138773"/>
          </a:xfrm>
          <a:prstGeom prst="rect">
            <a:avLst/>
          </a:prstGeom>
          <a:ln/>
        </p:spPr>
        <p:style>
          <a:lnRef idx="2">
            <a:schemeClr val="accent2"/>
          </a:lnRef>
          <a:fillRef idx="1">
            <a:schemeClr val="lt1"/>
          </a:fillRef>
          <a:effectRef idx="0">
            <a:schemeClr val="accent2"/>
          </a:effectRef>
          <a:fontRef idx="minor">
            <a:schemeClr val="dk1"/>
          </a:fontRef>
        </p:style>
        <p:txBody>
          <a:bodyPr wrap="square" rtlCol="0" anchor="ctr" anchorCtr="1">
            <a:spAutoFit/>
          </a:bodyPr>
          <a:lstStyle/>
          <a:p>
            <a:pPr algn="ctr"/>
            <a:r>
              <a:rPr lang="en-GB" sz="2400" b="1" dirty="0" smtClean="0">
                <a:latin typeface="Calibri" panose="020F0502020204030204" pitchFamily="34" charset="0"/>
                <a:cs typeface="Calibri" panose="020F0502020204030204" pitchFamily="34" charset="0"/>
              </a:rPr>
              <a:t>Interagency policy and governance</a:t>
            </a:r>
          </a:p>
          <a:p>
            <a:pPr algn="ctr"/>
            <a:endParaRPr lang="en-GB" sz="2000" b="1" dirty="0" smtClean="0">
              <a:latin typeface="Calibri" panose="020F0502020204030204" pitchFamily="34" charset="0"/>
              <a:cs typeface="Calibri" panose="020F0502020204030204" pitchFamily="34" charset="0"/>
            </a:endParaRPr>
          </a:p>
        </p:txBody>
      </p:sp>
      <p:sp>
        <p:nvSpPr>
          <p:cNvPr id="6" name="TextBox 5"/>
          <p:cNvSpPr txBox="1"/>
          <p:nvPr/>
        </p:nvSpPr>
        <p:spPr>
          <a:xfrm>
            <a:off x="4810846" y="3336667"/>
            <a:ext cx="1512168" cy="830997"/>
          </a:xfrm>
          <a:prstGeom prst="rect">
            <a:avLst/>
          </a:prstGeom>
          <a:solidFill>
            <a:schemeClr val="bg1"/>
          </a:solidFill>
          <a:ln>
            <a:solidFill>
              <a:schemeClr val="bg2"/>
            </a:solidFill>
          </a:ln>
        </p:spPr>
        <p:txBody>
          <a:bodyPr wrap="square" rtlCol="0" anchor="ctr" anchorCtr="1">
            <a:spAutoFit/>
          </a:bodyPr>
          <a:lstStyle/>
          <a:p>
            <a:r>
              <a:rPr lang="en-GB" sz="2400" b="1" dirty="0" smtClean="0">
                <a:latin typeface="Calibri" panose="020F0502020204030204" pitchFamily="34" charset="0"/>
                <a:cs typeface="Calibri" panose="020F0502020204030204" pitchFamily="34" charset="0"/>
              </a:rPr>
              <a:t>Referral pathways</a:t>
            </a:r>
          </a:p>
        </p:txBody>
      </p:sp>
      <p:sp>
        <p:nvSpPr>
          <p:cNvPr id="7" name="TextBox 6"/>
          <p:cNvSpPr txBox="1"/>
          <p:nvPr/>
        </p:nvSpPr>
        <p:spPr>
          <a:xfrm>
            <a:off x="6598468" y="3382834"/>
            <a:ext cx="2160240" cy="830997"/>
          </a:xfrm>
          <a:prstGeom prst="rect">
            <a:avLst/>
          </a:prstGeom>
          <a:solidFill>
            <a:schemeClr val="bg1"/>
          </a:solidFill>
          <a:ln>
            <a:solidFill>
              <a:schemeClr val="bg2"/>
            </a:solidFill>
          </a:ln>
        </p:spPr>
        <p:txBody>
          <a:bodyPr wrap="square" rtlCol="0" anchor="ctr" anchorCtr="1">
            <a:spAutoFit/>
          </a:bodyPr>
          <a:lstStyle/>
          <a:p>
            <a:r>
              <a:rPr lang="en-GB" sz="2400" b="1" dirty="0" smtClean="0">
                <a:latin typeface="Calibri" panose="020F0502020204030204" pitchFamily="34" charset="0"/>
                <a:cs typeface="Calibri" panose="020F0502020204030204" pitchFamily="34" charset="0"/>
              </a:rPr>
              <a:t>Commissioning</a:t>
            </a:r>
          </a:p>
          <a:p>
            <a:endParaRPr lang="en-GB" sz="2400" b="1" dirty="0" smtClean="0">
              <a:latin typeface="Calibri" panose="020F0502020204030204" pitchFamily="34" charset="0"/>
              <a:cs typeface="Calibri" panose="020F0502020204030204" pitchFamily="34" charset="0"/>
            </a:endParaRPr>
          </a:p>
        </p:txBody>
      </p:sp>
      <p:sp>
        <p:nvSpPr>
          <p:cNvPr id="8" name="TextBox 7"/>
          <p:cNvSpPr txBox="1"/>
          <p:nvPr/>
        </p:nvSpPr>
        <p:spPr>
          <a:xfrm>
            <a:off x="9118748" y="3332892"/>
            <a:ext cx="2004866" cy="1200329"/>
          </a:xfrm>
          <a:prstGeom prst="rect">
            <a:avLst/>
          </a:prstGeom>
          <a:solidFill>
            <a:schemeClr val="bg1"/>
          </a:solidFill>
          <a:ln>
            <a:solidFill>
              <a:schemeClr val="bg2"/>
            </a:solidFill>
          </a:ln>
        </p:spPr>
        <p:txBody>
          <a:bodyPr wrap="square" rtlCol="0" anchor="ctr" anchorCtr="1">
            <a:spAutoFit/>
          </a:bodyPr>
          <a:lstStyle/>
          <a:p>
            <a:r>
              <a:rPr lang="en-GB" sz="2400" b="1" dirty="0" smtClean="0">
                <a:latin typeface="Calibri" panose="020F0502020204030204" pitchFamily="34" charset="0"/>
                <a:cs typeface="Calibri" panose="020F0502020204030204" pitchFamily="34" charset="0"/>
              </a:rPr>
              <a:t>Forum for shared risk management</a:t>
            </a:r>
          </a:p>
        </p:txBody>
      </p:sp>
      <p:cxnSp>
        <p:nvCxnSpPr>
          <p:cNvPr id="10" name="Straight Arrow Connector 9"/>
          <p:cNvCxnSpPr/>
          <p:nvPr/>
        </p:nvCxnSpPr>
        <p:spPr>
          <a:xfrm flipH="1">
            <a:off x="6022404" y="2712696"/>
            <a:ext cx="360040" cy="5002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606580" y="2852936"/>
            <a:ext cx="0" cy="5298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9118748" y="2852936"/>
            <a:ext cx="576064" cy="479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150196" y="5025080"/>
            <a:ext cx="1728192" cy="1200329"/>
          </a:xfrm>
          <a:prstGeom prst="rect">
            <a:avLst/>
          </a:prstGeom>
          <a:solidFill>
            <a:schemeClr val="bg1"/>
          </a:solidFill>
          <a:ln>
            <a:solidFill>
              <a:schemeClr val="bg2"/>
            </a:solidFill>
          </a:ln>
        </p:spPr>
        <p:txBody>
          <a:bodyPr wrap="square" rtlCol="0" anchor="ctr" anchorCtr="1">
            <a:spAutoFit/>
          </a:bodyPr>
          <a:lstStyle/>
          <a:p>
            <a:r>
              <a:rPr lang="en-GB" sz="2400" b="1" dirty="0" smtClean="0">
                <a:latin typeface="Calibri" panose="020F0502020204030204" pitchFamily="34" charset="0"/>
                <a:cs typeface="Calibri" panose="020F0502020204030204" pitchFamily="34" charset="0"/>
              </a:rPr>
              <a:t>Training, supervision and support</a:t>
            </a:r>
          </a:p>
        </p:txBody>
      </p:sp>
      <p:cxnSp>
        <p:nvCxnSpPr>
          <p:cNvPr id="17" name="Straight Arrow Connector 16"/>
          <p:cNvCxnSpPr/>
          <p:nvPr/>
        </p:nvCxnSpPr>
        <p:spPr>
          <a:xfrm flipH="1">
            <a:off x="4810846" y="4213831"/>
            <a:ext cx="491478" cy="8112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826806" y="4722579"/>
            <a:ext cx="1872208" cy="1569660"/>
          </a:xfrm>
          <a:prstGeom prst="rect">
            <a:avLst/>
          </a:prstGeom>
          <a:solidFill>
            <a:schemeClr val="bg1"/>
          </a:solidFill>
          <a:ln>
            <a:solidFill>
              <a:schemeClr val="bg2"/>
            </a:solidFill>
          </a:ln>
        </p:spPr>
        <p:txBody>
          <a:bodyPr wrap="square" rtlCol="0" anchor="ctr" anchorCtr="1">
            <a:spAutoFit/>
          </a:bodyPr>
          <a:lstStyle/>
          <a:p>
            <a:r>
              <a:rPr lang="en-GB" sz="2400" b="1" dirty="0" smtClean="0">
                <a:latin typeface="Calibri" panose="020F0502020204030204" pitchFamily="34" charset="0"/>
                <a:cs typeface="Calibri" panose="020F0502020204030204" pitchFamily="34" charset="0"/>
              </a:rPr>
              <a:t>Time and space for relationship based work</a:t>
            </a:r>
          </a:p>
        </p:txBody>
      </p:sp>
      <p:cxnSp>
        <p:nvCxnSpPr>
          <p:cNvPr id="20" name="Straight Arrow Connector 19"/>
          <p:cNvCxnSpPr/>
          <p:nvPr/>
        </p:nvCxnSpPr>
        <p:spPr>
          <a:xfrm>
            <a:off x="6202424" y="4212401"/>
            <a:ext cx="624382" cy="5101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022404" y="5507409"/>
            <a:ext cx="7920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9118748" y="4923020"/>
            <a:ext cx="2160240" cy="1200329"/>
          </a:xfrm>
          <a:prstGeom prst="rect">
            <a:avLst/>
          </a:prstGeom>
          <a:solidFill>
            <a:schemeClr val="bg1"/>
          </a:solidFill>
          <a:ln>
            <a:solidFill>
              <a:schemeClr val="bg2"/>
            </a:solidFill>
          </a:ln>
        </p:spPr>
        <p:txBody>
          <a:bodyPr wrap="square" rtlCol="0" anchor="ctr" anchorCtr="1">
            <a:spAutoFit/>
          </a:bodyPr>
          <a:lstStyle/>
          <a:p>
            <a:r>
              <a:rPr lang="en-GB" sz="2400" b="1" dirty="0" smtClean="0">
                <a:latin typeface="Calibri" panose="020F0502020204030204" pitchFamily="34" charset="0"/>
                <a:cs typeface="Calibri" panose="020F0502020204030204" pitchFamily="34" charset="0"/>
              </a:rPr>
              <a:t>Case coordination and leadership</a:t>
            </a:r>
          </a:p>
        </p:txBody>
      </p:sp>
      <p:cxnSp>
        <p:nvCxnSpPr>
          <p:cNvPr id="25" name="Straight Arrow Connector 24"/>
          <p:cNvCxnSpPr/>
          <p:nvPr/>
        </p:nvCxnSpPr>
        <p:spPr>
          <a:xfrm>
            <a:off x="7966620" y="4212401"/>
            <a:ext cx="1080120" cy="6567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9962894" y="4540780"/>
            <a:ext cx="57478" cy="3283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2266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Vertical and Horizontal design templat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xmlns="" name="Vertical and horizontal design slides.potx" id="{7E307492-4344-40EC-954C-E30551E95991}" vid="{493C3130-E1FA-416B-8465-D41FAD56C1B7}"/>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Vertical and horizontal design slides</Template>
  <TotalTime>740</TotalTime>
  <Words>1671</Words>
  <Application>Microsoft Office PowerPoint</Application>
  <PresentationFormat>Custom</PresentationFormat>
  <Paragraphs>150</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Vertical and Horizontal design template</vt:lpstr>
      <vt:lpstr>Self Neglect – Isle of Man adopts its multi agency policy</vt:lpstr>
      <vt:lpstr>Take a bow!</vt:lpstr>
      <vt:lpstr>Why is it important?</vt:lpstr>
      <vt:lpstr>Key messages from the research completed by Sussex university for SCIE and the DoH</vt:lpstr>
      <vt:lpstr>Understanding the lived experience of self neglect</vt:lpstr>
      <vt:lpstr>The lived experience of self neglect – on the adult’s home environment</vt:lpstr>
      <vt:lpstr>Organisational context</vt:lpstr>
      <vt:lpstr>Self neglect – the challenges</vt:lpstr>
      <vt:lpstr>Robust interagency working</vt:lpstr>
      <vt:lpstr>What does the Isle of Man policy say….</vt:lpstr>
      <vt:lpstr>What does a trusting relationship look like?</vt:lpstr>
      <vt:lpstr>Mapping the risks</vt:lpstr>
      <vt:lpstr>Finding the Key….</vt:lpstr>
      <vt:lpstr>Case example – finding the key (what is causing the self neglect?)</vt:lpstr>
      <vt:lpstr>Scoring the risks</vt:lpstr>
      <vt:lpstr>Exiting the self neglect journey</vt:lpstr>
      <vt:lpstr>Any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 Neglect – Isle of Man adopts policy</dc:title>
  <dc:creator>Cath Erine</dc:creator>
  <cp:lastModifiedBy>Burnett, Paul</cp:lastModifiedBy>
  <cp:revision>32</cp:revision>
  <dcterms:created xsi:type="dcterms:W3CDTF">2017-09-11T15:32:59Z</dcterms:created>
  <dcterms:modified xsi:type="dcterms:W3CDTF">2017-09-22T09:38:16Z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74067800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