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66" r:id="rId5"/>
    <p:sldId id="268" r:id="rId6"/>
    <p:sldId id="269" r:id="rId7"/>
    <p:sldId id="271" r:id="rId8"/>
    <p:sldId id="272" r:id="rId9"/>
    <p:sldId id="273" r:id="rId10"/>
    <p:sldId id="275" r:id="rId11"/>
    <p:sldId id="258" r:id="rId12"/>
    <p:sldId id="259" r:id="rId13"/>
    <p:sldId id="260" r:id="rId14"/>
    <p:sldId id="262" r:id="rId15"/>
    <p:sldId id="263" r:id="rId16"/>
    <p:sldId id="27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35" autoAdjust="0"/>
  </p:normalViewPr>
  <p:slideViewPr>
    <p:cSldViewPr snapToGrid="0" snapToObjects="1">
      <p:cViewPr>
        <p:scale>
          <a:sx n="80" d="100"/>
          <a:sy n="80" d="100"/>
        </p:scale>
        <p:origin x="-15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A39C4-9F48-C747-97FF-F96A111E85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609C-194A-C04B-878C-7CB9CA71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Sport and the community are synomonous with each other </a:t>
            </a:r>
          </a:p>
          <a:p>
            <a:r>
              <a:rPr lang="en-GB" dirty="0" smtClean="0"/>
              <a:t>Sport is the corner stone of the community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Children and young people are crucial to the future of sport in the community </a:t>
            </a:r>
          </a:p>
          <a:p>
            <a:r>
              <a:rPr lang="en-GB" baseline="0" dirty="0" smtClean="0"/>
              <a:t>Sport has an open dor to children and young people 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2806-E98F-4978-8E06-F0CBD672D9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</a:t>
            </a:r>
            <a:r>
              <a:rPr lang="en-GB" baseline="0" dirty="0" smtClean="0"/>
              <a:t> sports have had serious safeguarding issues at some point which thank fully has led to a change of culture and values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2806-E98F-4978-8E06-F0CBD672D9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2806-E98F-4978-8E06-F0CBD672D9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</a:t>
            </a:r>
            <a:r>
              <a:rPr lang="en-GB" baseline="0" dirty="0" smtClean="0"/>
              <a:t> there is an issue there is a route to follow and support in place – again its key that clubs, local associations speak to each other, i.e. clubs have a welfare officer, that can speak to the local associations welfare officer, and there is support in place from the National Governing Body.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2806-E98F-4978-8E06-F0CBD672D9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diagram illustrates</a:t>
            </a:r>
            <a:r>
              <a:rPr lang="en-GB" baseline="0" dirty="0" smtClean="0"/>
              <a:t> clearly the direction of travel sport and safeguarding are taking, children and young people welfare and safety are key and everyone is working to that end, just reinforce a few examples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2806-E98F-4978-8E06-F0CBD672D9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61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Comic Sans MS"/>
              <a:def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Refer again to ‘What to do it you’re worried a child is being abused’ Dfes. This explains the process and copies are free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Comic Sans MS"/>
              <a:defRPr sz="1200" b="1" u="sng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Referral Process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Comic Sans MS"/>
              <a:def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Not all referrals turn out to be child protection concerns.  This is the process you should follow if you have a concern about a child:-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Comic Sans MS"/>
              <a:buChar char="•"/>
            </a:pPr>
            <a:r>
              <a: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discuss your concerns with your manager or designated person in your organisation for safeguarding children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Comic Sans MS"/>
              <a:buChar char="•"/>
            </a:pPr>
            <a:r>
              <a: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if you still have concerns and feel the child and their parents would benefit from services, consider which agency you should make a referral to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Comic Sans MS"/>
              <a:buChar char="•"/>
            </a:pPr>
            <a:r>
              <a: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if you are not sure which agency or feel the child might be at risk of significant harm contact </a:t>
            </a:r>
            <a:r>
              <a:rPr sz="12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(insert here the name of the Children’s Social Care team which takes child protection referrals)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Comic Sans MS"/>
              <a:buChar char="•"/>
              <a:def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They will either advise you about the appropriate agency or undertake an initial assessment within 7 working days.  In cases where the child is not at risk of harm you will need the parent’s/carer’s permission to make a referral. This assessment will show what services if any are needed.</a:t>
            </a:r>
          </a:p>
          <a:p>
            <a:pPr marL="40640" marR="40639" defTabSz="914400">
              <a:spcBef>
                <a:spcPts val="800"/>
              </a:spcBef>
              <a:buClr>
                <a:srgbClr val="000000"/>
              </a:buClr>
              <a:buSzPct val="100000"/>
              <a:buFont typeface="Comic Sans MS"/>
              <a:buChar char="•"/>
              <a:defRPr sz="1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assessment that the child is, or is not, at risk of continuing significant harm may be made at any stage of the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4353222" y="6388100"/>
            <a:ext cx="437556" cy="5207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8721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7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3226-EA7E-4746-8CDF-34605433B9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A72D-E748-6346-80A3-2A09F4A4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5" y="3301599"/>
            <a:ext cx="8866169" cy="105053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ahoma"/>
                <a:cs typeface="Tahoma"/>
              </a:rPr>
              <a:t>‘Safeguarding is everyone’s business’</a:t>
            </a:r>
            <a:endParaRPr lang="en-US" sz="3600" b="1" dirty="0"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2132"/>
            <a:ext cx="6400800" cy="12866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What has safeguarding to do with me?</a:t>
            </a:r>
            <a:endParaRPr lang="en-US" sz="2800" dirty="0">
              <a:latin typeface="Tahoma"/>
              <a:cs typeface="Tahoma"/>
            </a:endParaRPr>
          </a:p>
        </p:txBody>
      </p:sp>
      <p:pic>
        <p:nvPicPr>
          <p:cNvPr id="5" name="Picture 4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24"/>
            <a:ext cx="9144000" cy="1384300"/>
          </a:xfrm>
          <a:prstGeom prst="rect">
            <a:avLst/>
          </a:prstGeom>
        </p:spPr>
      </p:pic>
      <p:pic>
        <p:nvPicPr>
          <p:cNvPr id="6" name="Picture 5" descr="Screen Shot 2017-02-15 at 15.2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847850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34947"/>
            <a:ext cx="8229600" cy="1143000"/>
          </a:xfrm>
        </p:spPr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3" name="Picture 2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275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often hear arguments from my </a:t>
            </a:r>
            <a:r>
              <a:rPr lang="en-US" dirty="0" err="1" smtClean="0"/>
              <a:t>neighbours</a:t>
            </a:r>
            <a:r>
              <a:rPr lang="en-US" dirty="0" smtClean="0"/>
              <a:t> house late at night and sometimes crying and screaming from the children.</a:t>
            </a:r>
          </a:p>
          <a:p>
            <a:pPr lvl="1"/>
            <a:r>
              <a:rPr lang="en-US" dirty="0" smtClean="0"/>
              <a:t>What can I do?</a:t>
            </a:r>
          </a:p>
          <a:p>
            <a:pPr lvl="1"/>
            <a:r>
              <a:rPr lang="en-US" dirty="0" smtClean="0"/>
              <a:t>Who do I contact?</a:t>
            </a:r>
          </a:p>
          <a:p>
            <a:pPr lvl="1"/>
            <a:r>
              <a:rPr lang="en-US" dirty="0" smtClean="0"/>
              <a:t>What might happen next?</a:t>
            </a:r>
            <a:endParaRPr lang="en-US" dirty="0"/>
          </a:p>
        </p:txBody>
      </p:sp>
      <p:pic>
        <p:nvPicPr>
          <p:cNvPr id="5" name="Picture 4" descr="Screen Shot 2017-02-15 at 15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113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work in the evenings and head home around 10pm.  Almost every night I see 2 primary age children from my street sitting on the bench at the end of the road.  I worry as they are out in all weathers.  I think their Dad is in the pub but I don’t want to interfere.</a:t>
            </a:r>
          </a:p>
          <a:p>
            <a:pPr lvl="1"/>
            <a:r>
              <a:rPr lang="en-US" dirty="0" smtClean="0"/>
              <a:t>What can I do?</a:t>
            </a:r>
          </a:p>
          <a:p>
            <a:pPr lvl="1"/>
            <a:r>
              <a:rPr lang="en-US" dirty="0" smtClean="0"/>
              <a:t>Who do I contact?</a:t>
            </a:r>
          </a:p>
          <a:p>
            <a:pPr lvl="1"/>
            <a:r>
              <a:rPr lang="en-US" dirty="0" smtClean="0"/>
              <a:t>What might happen next?</a:t>
            </a:r>
          </a:p>
          <a:p>
            <a:endParaRPr lang="en-US" dirty="0"/>
          </a:p>
        </p:txBody>
      </p:sp>
      <p:pic>
        <p:nvPicPr>
          <p:cNvPr id="5" name="Picture 4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9" y="5764861"/>
            <a:ext cx="6958573" cy="10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an elderly lady who lives on my road.  She lives with her son.  I noticed last week she had a black eye.  Over the years I have seen her with injuries such as a broken wrist.  She keeps herself to herself.</a:t>
            </a:r>
          </a:p>
          <a:p>
            <a:pPr lvl="1"/>
            <a:r>
              <a:rPr lang="en-US" dirty="0" smtClean="0"/>
              <a:t>What can I do?</a:t>
            </a:r>
          </a:p>
          <a:p>
            <a:pPr lvl="1"/>
            <a:r>
              <a:rPr lang="en-US" dirty="0" smtClean="0"/>
              <a:t>Who do I contact?</a:t>
            </a:r>
          </a:p>
          <a:p>
            <a:pPr lvl="1"/>
            <a:r>
              <a:rPr lang="en-US" dirty="0" smtClean="0"/>
              <a:t>What might happen next?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7-02-15 at 15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472113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6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pretty obvious to me that there is something dodgy going on at a house across from me.  There are all sorts coming and going at all times of the day and night.  I think he is dealing drugs and there are children in the house.</a:t>
            </a:r>
          </a:p>
          <a:p>
            <a:pPr lvl="1"/>
            <a:r>
              <a:rPr lang="en-US" dirty="0" smtClean="0"/>
              <a:t>What can I do?</a:t>
            </a:r>
          </a:p>
          <a:p>
            <a:pPr lvl="1"/>
            <a:r>
              <a:rPr lang="en-US" dirty="0" smtClean="0"/>
              <a:t>Who do I contact?</a:t>
            </a:r>
          </a:p>
          <a:p>
            <a:pPr lvl="1"/>
            <a:r>
              <a:rPr lang="en-US" dirty="0" smtClean="0"/>
              <a:t>What might happen next?</a:t>
            </a:r>
          </a:p>
          <a:p>
            <a:endParaRPr lang="en-US" dirty="0"/>
          </a:p>
        </p:txBody>
      </p:sp>
      <p:pic>
        <p:nvPicPr>
          <p:cNvPr id="5" name="Picture 4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013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volunteer at a local charity.  There is an elderly man who attends twice a week for lunch.  Recently, I have noticed his appearance has deteriorated, he has lost significant amounts of weight and he smells.</a:t>
            </a:r>
          </a:p>
          <a:p>
            <a:pPr lvl="1"/>
            <a:r>
              <a:rPr lang="en-US" dirty="0" smtClean="0"/>
              <a:t>What can I do?</a:t>
            </a:r>
          </a:p>
          <a:p>
            <a:pPr lvl="1"/>
            <a:r>
              <a:rPr lang="en-US" dirty="0" smtClean="0"/>
              <a:t>Who do I contact?</a:t>
            </a:r>
          </a:p>
          <a:p>
            <a:pPr lvl="1"/>
            <a:r>
              <a:rPr lang="en-US" dirty="0" smtClean="0"/>
              <a:t>What might happen next?</a:t>
            </a:r>
          </a:p>
          <a:p>
            <a:endParaRPr lang="en-US" dirty="0"/>
          </a:p>
        </p:txBody>
      </p:sp>
      <p:pic>
        <p:nvPicPr>
          <p:cNvPr id="5" name="Picture 4" descr="Screen Shot 2017-02-15 at 15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32488"/>
            <a:ext cx="7845792" cy="1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228600" y="152498"/>
            <a:ext cx="8458200" cy="10651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4400" b="0">
                <a:latin typeface="+mn-lt"/>
                <a:ea typeface="+mn-ea"/>
                <a:cs typeface="+mn-cs"/>
                <a:sym typeface="Arial"/>
              </a:defRPr>
            </a:pPr>
            <a:r>
              <a:rPr sz="3200" b="1" dirty="0">
                <a:latin typeface="Tahoma"/>
                <a:ea typeface="Tahoma"/>
                <a:cs typeface="Tahoma"/>
                <a:sym typeface="Tahoma"/>
              </a:rPr>
              <a:t>Processes for Safeguarding </a:t>
            </a:r>
            <a:r>
              <a:rPr sz="3200" b="1" dirty="0" smtClean="0">
                <a:latin typeface="Tahoma"/>
                <a:ea typeface="Tahoma"/>
                <a:cs typeface="Tahoma"/>
                <a:sym typeface="Tahoma"/>
              </a:rPr>
              <a:t>Children</a:t>
            </a:r>
            <a:r>
              <a:rPr lang="en-GB" sz="3200" b="1" dirty="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GB" sz="3200" b="1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en-GB" sz="3200" dirty="0" smtClean="0"/>
              <a:t>What happens next?</a:t>
            </a:r>
            <a:endParaRPr sz="32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3745490" y="2702923"/>
            <a:ext cx="429101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b="1"/>
            </a:pPr>
            <a:r>
              <a:rPr sz="2400" b="0" dirty="0" smtClean="0">
                <a:solidFill>
                  <a:srgbClr val="FF0000"/>
                </a:solidFill>
              </a:rPr>
              <a:t> </a:t>
            </a:r>
            <a:r>
              <a:rPr sz="2400" b="0" dirty="0">
                <a:solidFill>
                  <a:srgbClr val="FF0000"/>
                </a:solidFill>
              </a:rPr>
              <a:t>Referral</a:t>
            </a:r>
          </a:p>
        </p:txBody>
      </p:sp>
      <p:sp>
        <p:nvSpPr>
          <p:cNvPr id="502" name="Shape 502"/>
          <p:cNvSpPr/>
          <p:nvPr/>
        </p:nvSpPr>
        <p:spPr>
          <a:xfrm flipH="1">
            <a:off x="4557712" y="3200400"/>
            <a:ext cx="14288" cy="309563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3745490" y="3483494"/>
            <a:ext cx="271303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smtClean="0"/>
              <a:t>Assessment</a:t>
            </a:r>
            <a:endParaRPr dirty="0"/>
          </a:p>
        </p:txBody>
      </p:sp>
      <p:sp>
        <p:nvSpPr>
          <p:cNvPr id="504" name="Shape 504"/>
          <p:cNvSpPr/>
          <p:nvPr/>
        </p:nvSpPr>
        <p:spPr>
          <a:xfrm flipH="1">
            <a:off x="2801937" y="3886200"/>
            <a:ext cx="576263" cy="271463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395287" y="4315027"/>
            <a:ext cx="388461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000" dirty="0">
                <a:latin typeface="Tahoma"/>
                <a:ea typeface="Tahoma"/>
                <a:cs typeface="Tahoma"/>
                <a:sym typeface="Tahoma"/>
              </a:rPr>
              <a:t>Child in need – services provided with agreement of family</a:t>
            </a:r>
          </a:p>
        </p:txBody>
      </p:sp>
      <p:sp>
        <p:nvSpPr>
          <p:cNvPr id="506" name="Shape 506"/>
          <p:cNvSpPr/>
          <p:nvPr/>
        </p:nvSpPr>
        <p:spPr>
          <a:xfrm>
            <a:off x="5765800" y="3914775"/>
            <a:ext cx="576263" cy="269875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1729183" y="1645225"/>
            <a:ext cx="56570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400" dirty="0">
                <a:solidFill>
                  <a:srgbClr val="FF0000"/>
                </a:solidFill>
              </a:rPr>
              <a:t>You have a concern about a child</a:t>
            </a:r>
          </a:p>
        </p:txBody>
      </p:sp>
      <p:sp>
        <p:nvSpPr>
          <p:cNvPr id="508" name="Shape 508"/>
          <p:cNvSpPr/>
          <p:nvPr/>
        </p:nvSpPr>
        <p:spPr>
          <a:xfrm>
            <a:off x="5511799" y="4315027"/>
            <a:ext cx="3175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No specific services required</a:t>
            </a:r>
          </a:p>
        </p:txBody>
      </p:sp>
      <p:sp>
        <p:nvSpPr>
          <p:cNvPr id="510" name="Shape 510"/>
          <p:cNvSpPr/>
          <p:nvPr/>
        </p:nvSpPr>
        <p:spPr>
          <a:xfrm>
            <a:off x="4557712" y="2117150"/>
            <a:ext cx="14288" cy="591126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4586288" y="4184650"/>
            <a:ext cx="2491" cy="636997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801937" y="5257006"/>
            <a:ext cx="36565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200"/>
              </a:spcBef>
              <a:buClr>
                <a:srgbClr val="000000"/>
              </a:buClr>
              <a:buFont typeface="Tahoma"/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Child at risk of significant harm</a:t>
            </a:r>
          </a:p>
        </p:txBody>
      </p:sp>
      <p:pic>
        <p:nvPicPr>
          <p:cNvPr id="15" name="Picture 14" descr="Screen Shot 2017-02-15 at 15.1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82" y="5874073"/>
            <a:ext cx="6499331" cy="9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2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348"/>
            <a:ext cx="8229600" cy="490286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Crimestoppers</a:t>
            </a:r>
            <a:r>
              <a:rPr lang="en-US" dirty="0" smtClean="0"/>
              <a:t> number 0800 555 111</a:t>
            </a:r>
          </a:p>
          <a:p>
            <a:r>
              <a:rPr lang="en-US" dirty="0" smtClean="0"/>
              <a:t>Police HQ – 631212</a:t>
            </a:r>
          </a:p>
          <a:p>
            <a:r>
              <a:rPr lang="en-US" dirty="0" smtClean="0"/>
              <a:t>Duty Social </a:t>
            </a:r>
            <a:r>
              <a:rPr lang="en-US" smtClean="0"/>
              <a:t>Worker 686179, OOH 631212</a:t>
            </a:r>
            <a:endParaRPr lang="en-US" dirty="0" smtClean="0"/>
          </a:p>
          <a:p>
            <a:r>
              <a:rPr lang="en-US" dirty="0" smtClean="0"/>
              <a:t>Out of hours Adults – Hospital Switchboard</a:t>
            </a:r>
          </a:p>
          <a:p>
            <a:r>
              <a:rPr lang="en-US" dirty="0" smtClean="0"/>
              <a:t>The Safeguarding Officer/ Welfare Officer, in your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Contact any Professional within Police, Health/ Mental Health, Education, Social Care</a:t>
            </a:r>
          </a:p>
          <a:p>
            <a:r>
              <a:rPr lang="en-US" dirty="0" smtClean="0"/>
              <a:t>Website – </a:t>
            </a:r>
            <a:r>
              <a:rPr lang="en-US" dirty="0" err="1" smtClean="0"/>
              <a:t>www.isleofmanscb.im</a:t>
            </a:r>
            <a:endParaRPr lang="en-US" dirty="0"/>
          </a:p>
        </p:txBody>
      </p:sp>
      <p:pic>
        <p:nvPicPr>
          <p:cNvPr id="5" name="Picture 4" descr="Screen Shot 2017-02-15 at 15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65" y="5981213"/>
            <a:ext cx="5569727" cy="7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Safeguarding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5259"/>
            <a:ext cx="8229600" cy="3381503"/>
          </a:xfrm>
        </p:spPr>
        <p:txBody>
          <a:bodyPr/>
          <a:lstStyle/>
          <a:p>
            <a:r>
              <a:rPr lang="en-US" dirty="0" smtClean="0"/>
              <a:t>Working together to keep our children and young people safe and protected from harm</a:t>
            </a:r>
          </a:p>
          <a:p>
            <a:endParaRPr lang="en-US" dirty="0" smtClean="0"/>
          </a:p>
          <a:p>
            <a:r>
              <a:rPr lang="en-US" dirty="0" smtClean="0"/>
              <a:t>Introduction from David </a:t>
            </a:r>
            <a:r>
              <a:rPr lang="en-US" dirty="0" err="1" smtClean="0"/>
              <a:t>Gawne</a:t>
            </a:r>
            <a:r>
              <a:rPr lang="en-US" dirty="0" smtClean="0"/>
              <a:t> - Chair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4427" y="1708113"/>
            <a:ext cx="60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does this mean?</a:t>
            </a:r>
            <a:endParaRPr lang="en-US" sz="2800" dirty="0"/>
          </a:p>
        </p:txBody>
      </p:sp>
      <p:pic>
        <p:nvPicPr>
          <p:cNvPr id="6" name="Picture 5" descr="Screen Shot 2017-02-15 at 15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477247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7600"/>
          </a:xfrm>
        </p:spPr>
        <p:txBody>
          <a:bodyPr>
            <a:normAutofit/>
          </a:bodyPr>
          <a:lstStyle/>
          <a:p>
            <a:r>
              <a:rPr lang="en-US" dirty="0" smtClean="0"/>
              <a:t>Uniformed </a:t>
            </a:r>
            <a:r>
              <a:rPr lang="en-US" dirty="0" err="1" smtClean="0"/>
              <a:t>organisations</a:t>
            </a:r>
            <a:r>
              <a:rPr lang="en-US" dirty="0" smtClean="0"/>
              <a:t>, </a:t>
            </a:r>
            <a:r>
              <a:rPr lang="en-US" dirty="0" err="1" smtClean="0"/>
              <a:t>eg</a:t>
            </a:r>
            <a:r>
              <a:rPr lang="en-US" dirty="0" smtClean="0"/>
              <a:t> Scouts, Guides</a:t>
            </a:r>
          </a:p>
          <a:p>
            <a:r>
              <a:rPr lang="en-US" dirty="0" smtClean="0"/>
              <a:t>Church groups and congregations</a:t>
            </a:r>
          </a:p>
          <a:p>
            <a:r>
              <a:rPr lang="en-US" dirty="0" smtClean="0"/>
              <a:t>Youth Clubs</a:t>
            </a:r>
          </a:p>
          <a:p>
            <a:r>
              <a:rPr lang="en-US" dirty="0" smtClean="0"/>
              <a:t>Dance, Performance groups</a:t>
            </a:r>
          </a:p>
          <a:p>
            <a:r>
              <a:rPr lang="en-US" dirty="0" smtClean="0"/>
              <a:t>Art groups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Pubs, Shops, Post Office, Hotels </a:t>
            </a:r>
          </a:p>
        </p:txBody>
      </p:sp>
      <p:pic>
        <p:nvPicPr>
          <p:cNvPr id="5" name="Picture 4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b="1" dirty="0" smtClean="0"/>
              <a:t>Sport in the Community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39"/>
            <a:ext cx="6400800" cy="378696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Sport and the Community have a close relationship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We are surrounded  by sports clubs delivering a wide range of activities to children and young people, </a:t>
            </a:r>
            <a:r>
              <a:rPr lang="en-GB" sz="2800" b="1" dirty="0" smtClean="0">
                <a:solidFill>
                  <a:schemeClr val="tx1"/>
                </a:solidFill>
              </a:rPr>
              <a:t>but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Sport for long periods of time buried its head in the sand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Sport </a:t>
            </a:r>
            <a:r>
              <a:rPr lang="en-GB" sz="2800" dirty="0">
                <a:solidFill>
                  <a:schemeClr val="tx1"/>
                </a:solidFill>
              </a:rPr>
              <a:t>didn’t haven’t any safeguarding issues! </a:t>
            </a:r>
          </a:p>
          <a:p>
            <a:pPr marL="457200" indent="-457200" algn="l">
              <a:buFont typeface="Arial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\\reiltys\iomgroot\DeptShare_DTL\1 Dept Community Culture &amp; Leisure\Community, Culture &amp; Leisure\Manx Sport &amp; Recreation\SDU\Photos &amp; Logos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75801"/>
            <a:ext cx="1496096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7-02-15 at 15.21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549900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b="1" dirty="0" smtClean="0"/>
              <a:t>Sport in the Community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26550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Former British Olympic Swimming Coach Paul </a:t>
            </a:r>
            <a:r>
              <a:rPr lang="en-GB" sz="2800" dirty="0" err="1" smtClean="0">
                <a:solidFill>
                  <a:schemeClr val="tx1"/>
                </a:solidFill>
              </a:rPr>
              <a:t>Hickson</a:t>
            </a:r>
            <a:r>
              <a:rPr lang="en-GB" sz="2800" dirty="0" smtClean="0">
                <a:solidFill>
                  <a:schemeClr val="tx1"/>
                </a:solidFill>
              </a:rPr>
              <a:t> was jailed for sex attacks on teenagers in his elite squads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Stories from gymnastics, athletics and tennis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More recently football has been under the  spotlight </a:t>
            </a:r>
          </a:p>
        </p:txBody>
      </p:sp>
      <p:pic>
        <p:nvPicPr>
          <p:cNvPr id="7" name="Picture 6" descr="Screen Shot 2017-02-15 at 15.1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650"/>
            <a:ext cx="7772400" cy="1470025"/>
          </a:xfrm>
        </p:spPr>
        <p:txBody>
          <a:bodyPr/>
          <a:lstStyle/>
          <a:p>
            <a:r>
              <a:rPr lang="en-GB" b="1" dirty="0" smtClean="0"/>
              <a:t>Sport in the Community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803" y="1713729"/>
            <a:ext cx="7903325" cy="464376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sz="3800" dirty="0" smtClean="0">
                <a:solidFill>
                  <a:schemeClr val="tx1"/>
                </a:solidFill>
              </a:rPr>
              <a:t>Sports needs to constantly review how it keeps the door firmly shut to predators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3800" dirty="0" smtClean="0">
                <a:solidFill>
                  <a:schemeClr val="tx1"/>
                </a:solidFill>
              </a:rPr>
              <a:t>As a minimum requirement sports must work to towards offering children and young people a safe and positive experience.</a:t>
            </a:r>
          </a:p>
          <a:p>
            <a:pPr marL="457200" indent="-457200" algn="l">
              <a:buFont typeface="Arial" charset="0"/>
              <a:buChar char="•"/>
            </a:pPr>
            <a:endParaRPr lang="en-GB" sz="3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3800" dirty="0" smtClean="0">
                <a:solidFill>
                  <a:schemeClr val="tx1"/>
                </a:solidFill>
              </a:rPr>
              <a:t>To do this: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3800" dirty="0" smtClean="0">
                <a:solidFill>
                  <a:schemeClr val="tx1"/>
                </a:solidFill>
              </a:rPr>
              <a:t>Procedures </a:t>
            </a:r>
            <a:r>
              <a:rPr lang="en-GB" sz="3800" dirty="0">
                <a:solidFill>
                  <a:schemeClr val="tx1"/>
                </a:solidFill>
              </a:rPr>
              <a:t>and Policies that include safe </a:t>
            </a:r>
            <a:r>
              <a:rPr lang="en-GB" sz="3800" dirty="0" smtClean="0">
                <a:solidFill>
                  <a:schemeClr val="tx1"/>
                </a:solidFill>
              </a:rPr>
              <a:t>recruitment introduced </a:t>
            </a:r>
            <a:endParaRPr lang="en-GB" sz="38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GB" sz="3800" dirty="0">
                <a:solidFill>
                  <a:schemeClr val="tx1"/>
                </a:solidFill>
              </a:rPr>
              <a:t>DBS Checks – free for volunteers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3800" dirty="0" smtClean="0">
                <a:solidFill>
                  <a:schemeClr val="tx1"/>
                </a:solidFill>
              </a:rPr>
              <a:t>Safeguarding </a:t>
            </a:r>
            <a:r>
              <a:rPr lang="en-GB" sz="3800" dirty="0">
                <a:solidFill>
                  <a:schemeClr val="tx1"/>
                </a:solidFill>
              </a:rPr>
              <a:t>awareness training </a:t>
            </a:r>
            <a:r>
              <a:rPr lang="en-GB" sz="3800" dirty="0" smtClean="0">
                <a:solidFill>
                  <a:schemeClr val="tx1"/>
                </a:solidFill>
              </a:rPr>
              <a:t>– Free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3800" dirty="0">
                <a:solidFill>
                  <a:schemeClr val="tx1"/>
                </a:solidFill>
              </a:rPr>
              <a:t>Play Sport Stay Safe leaflet </a:t>
            </a:r>
            <a:r>
              <a:rPr lang="en-GB" sz="3800" dirty="0" smtClean="0">
                <a:solidFill>
                  <a:schemeClr val="tx1"/>
                </a:solidFill>
              </a:rPr>
              <a:t>- Questions </a:t>
            </a:r>
            <a:r>
              <a:rPr lang="en-GB" sz="3800" dirty="0">
                <a:solidFill>
                  <a:schemeClr val="tx1"/>
                </a:solidFill>
              </a:rPr>
              <a:t>to ask when you drop of your child at a community sport session </a:t>
            </a:r>
          </a:p>
          <a:p>
            <a:pPr lvl="1" algn="l"/>
            <a:r>
              <a:rPr lang="en-GB" sz="3400" dirty="0" smtClean="0">
                <a:solidFill>
                  <a:schemeClr val="tx1"/>
                </a:solidFill>
              </a:rPr>
              <a:t> </a:t>
            </a:r>
            <a:endParaRPr lang="en-GB" sz="3400" dirty="0">
              <a:solidFill>
                <a:schemeClr val="tx1"/>
              </a:solidFill>
            </a:endParaRP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3" descr="\\reiltys\iomgroot\DeptShare_DTL\1 Dept Community Culture &amp; Leisure\Community, Culture &amp; Leisure\Manx Sport &amp; Recreation\SDU\Photos &amp; Logos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75801"/>
            <a:ext cx="1496096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7-02-15 at 15.21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549900"/>
            <a:ext cx="911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b="1" dirty="0" smtClean="0"/>
              <a:t>Sport in the Community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001" y="1988840"/>
            <a:ext cx="6610439" cy="2655060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Clear lines of communication + support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National Governing Body i.e. Football Association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Local Association </a:t>
            </a:r>
            <a:r>
              <a:rPr lang="en-GB" sz="2400" dirty="0" err="1" smtClean="0">
                <a:solidFill>
                  <a:schemeClr val="tx1"/>
                </a:solidFill>
              </a:rPr>
              <a:t>eg</a:t>
            </a:r>
            <a:r>
              <a:rPr lang="en-GB" sz="2400" dirty="0" smtClean="0">
                <a:solidFill>
                  <a:schemeClr val="tx1"/>
                </a:solidFill>
              </a:rPr>
              <a:t> IOM FA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Community Clubs </a:t>
            </a:r>
          </a:p>
        </p:txBody>
      </p:sp>
      <p:pic>
        <p:nvPicPr>
          <p:cNvPr id="7" name="Picture 6" descr="Screen Shot 2017-02-15 at 15.1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956" y="116632"/>
            <a:ext cx="7772400" cy="1470025"/>
          </a:xfrm>
        </p:spPr>
        <p:txBody>
          <a:bodyPr/>
          <a:lstStyle/>
          <a:p>
            <a:r>
              <a:rPr lang="en-GB" b="1" dirty="0" smtClean="0"/>
              <a:t>Sport and the Community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2655060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endParaRPr lang="en-GB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1"/>
            <a:ext cx="7488832" cy="48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7" descr="Screen Shot 2017-02-15 at 15.21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1" y="5902625"/>
            <a:ext cx="6659792" cy="9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92877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Scenarios to work through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5230" y="2949151"/>
            <a:ext cx="8532139" cy="150018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Split into groups of about 5, from different backgrounds if possible</a:t>
            </a:r>
            <a:endParaRPr lang="en-US" sz="2400" dirty="0"/>
          </a:p>
        </p:txBody>
      </p:sp>
      <p:pic>
        <p:nvPicPr>
          <p:cNvPr id="5" name="Picture 4" descr="Screen Shot 2017-02-15 at 15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667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1057</Words>
  <Application>Microsoft Office PowerPoint</Application>
  <PresentationFormat>On-screen Show (4:3)</PresentationFormat>
  <Paragraphs>106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‘Safeguarding is everyone’s business’</vt:lpstr>
      <vt:lpstr>Community Safeguarding</vt:lpstr>
      <vt:lpstr>In Our Community</vt:lpstr>
      <vt:lpstr>Sport in the Community </vt:lpstr>
      <vt:lpstr>Sport in the Community </vt:lpstr>
      <vt:lpstr>Sport in the Community </vt:lpstr>
      <vt:lpstr>Sport in the Community </vt:lpstr>
      <vt:lpstr>Sport and the Community </vt:lpstr>
      <vt:lpstr>Scenarios to work through</vt:lpstr>
      <vt:lpstr>Feedback</vt:lpstr>
      <vt:lpstr>Scenario 1 </vt:lpstr>
      <vt:lpstr>Scenario 2</vt:lpstr>
      <vt:lpstr>Scenario 3</vt:lpstr>
      <vt:lpstr>Scenario 4</vt:lpstr>
      <vt:lpstr>Scenario 5</vt:lpstr>
      <vt:lpstr>Processes for Safeguarding Children What happens next?</vt:lpstr>
      <vt:lpstr>What happens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 Burns</dc:creator>
  <cp:lastModifiedBy>Prescott, Helen</cp:lastModifiedBy>
  <cp:revision>28</cp:revision>
  <cp:lastPrinted>2017-02-13T11:41:58Z</cp:lastPrinted>
  <dcterms:created xsi:type="dcterms:W3CDTF">2017-01-16T11:02:34Z</dcterms:created>
  <dcterms:modified xsi:type="dcterms:W3CDTF">2017-03-06T15:46:49Z</dcterms:modified>
</cp:coreProperties>
</file>