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82" r:id="rId3"/>
    <p:sldId id="265" r:id="rId4"/>
    <p:sldId id="258" r:id="rId5"/>
    <p:sldId id="298" r:id="rId6"/>
    <p:sldId id="273" r:id="rId7"/>
    <p:sldId id="299" r:id="rId8"/>
    <p:sldId id="297" r:id="rId9"/>
    <p:sldId id="285" r:id="rId10"/>
    <p:sldId id="259" r:id="rId11"/>
    <p:sldId id="280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205" autoAdjust="0"/>
  </p:normalViewPr>
  <p:slideViewPr>
    <p:cSldViewPr>
      <p:cViewPr varScale="1">
        <p:scale>
          <a:sx n="39" d="100"/>
          <a:sy n="3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52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88B1D-9FFA-46E7-9307-CC9490C02EA2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0B64C-4E7D-46A5-99AA-213476693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3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0B64C-4E7D-46A5-99AA-213476693AB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342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0B64C-4E7D-46A5-99AA-213476693AB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081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in Western Australia during the </a:t>
            </a:r>
            <a:r>
              <a:rPr lang="en-US" dirty="0" smtClean="0"/>
              <a:t>1990s by </a:t>
            </a:r>
            <a:r>
              <a:rPr lang="en-US" dirty="0" smtClean="0"/>
              <a:t>Andrew Turnell and Steve Edwards, the approach is based on the use of Strength </a:t>
            </a:r>
            <a:r>
              <a:rPr lang="en-US" dirty="0" smtClean="0"/>
              <a:t>Based interview </a:t>
            </a:r>
            <a:r>
              <a:rPr lang="en-US" dirty="0" smtClean="0"/>
              <a:t>techniques, and draws upon techniques from Solution Focused Brief therapy (SFBT</a:t>
            </a:r>
            <a:r>
              <a:rPr lang="en-US" dirty="0" smtClean="0"/>
              <a:t>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It aims to work collaboratively and in partnership with families and children to conduct </a:t>
            </a:r>
            <a:r>
              <a:rPr lang="en-US" dirty="0" smtClean="0"/>
              <a:t>risk assessments </a:t>
            </a:r>
            <a:r>
              <a:rPr lang="en-US" dirty="0" smtClean="0"/>
              <a:t>and produce action plans for increasing safety and reducing risk and danger </a:t>
            </a:r>
            <a:r>
              <a:rPr lang="en-US" dirty="0" smtClean="0"/>
              <a:t>by focusing </a:t>
            </a:r>
            <a:r>
              <a:rPr lang="en-US" dirty="0" smtClean="0"/>
              <a:t>on strengths, resources and networks that the family have.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Parents </a:t>
            </a:r>
            <a:r>
              <a:rPr lang="en-US" dirty="0" smtClean="0"/>
              <a:t>say they are clearer about what is expected of them and they receive more </a:t>
            </a:r>
            <a:r>
              <a:rPr lang="en-US" dirty="0" smtClean="0"/>
              <a:t>relevant support.</a:t>
            </a:r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•	 the approach encourages transparent decision-making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•	 the professionals </a:t>
            </a:r>
            <a:r>
              <a:rPr lang="en-US" dirty="0" smtClean="0"/>
              <a:t>have </a:t>
            </a:r>
            <a:r>
              <a:rPr lang="en-US" dirty="0" smtClean="0"/>
              <a:t>to be specific about their concerns for the child’s </a:t>
            </a:r>
            <a:r>
              <a:rPr lang="en-US" dirty="0" smtClean="0"/>
              <a:t>	 safety,  </a:t>
            </a:r>
            <a:r>
              <a:rPr lang="en-US" dirty="0" smtClean="0"/>
              <a:t>this encouraged better presentation of evidence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•	 the degree of protective elements and of actual or apprehended risks could </a:t>
            </a:r>
            <a:r>
              <a:rPr lang="en-US" dirty="0" smtClean="0"/>
              <a:t>	 be </a:t>
            </a:r>
            <a:r>
              <a:rPr lang="en-US" dirty="0" smtClean="0"/>
              <a:t>set </a:t>
            </a:r>
            <a:r>
              <a:rPr lang="en-US" dirty="0" smtClean="0"/>
              <a:t>out visually for </a:t>
            </a:r>
            <a:r>
              <a:rPr lang="en-US" dirty="0" smtClean="0"/>
              <a:t>all to understand than lengthy </a:t>
            </a:r>
            <a:r>
              <a:rPr lang="en-US" dirty="0" smtClean="0"/>
              <a:t>reports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•</a:t>
            </a:r>
            <a:r>
              <a:rPr lang="en-US" dirty="0" smtClean="0"/>
              <a:t>	 once set out the risks did not have to continually be revisited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•	 the group could acknowledge strengths and meetings could focus on how </a:t>
            </a:r>
            <a:r>
              <a:rPr lang="en-US" dirty="0" smtClean="0"/>
              <a:t>	 to </a:t>
            </a:r>
            <a:r>
              <a:rPr lang="en-US" dirty="0" smtClean="0"/>
              <a:t>achieve safety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the Munro Interim report, the use of Signs of Safety by a local authority in the North </a:t>
            </a:r>
            <a:r>
              <a:rPr lang="en-US" dirty="0" smtClean="0"/>
              <a:t>East of </a:t>
            </a:r>
            <a:r>
              <a:rPr lang="en-US" dirty="0" smtClean="0"/>
              <a:t>England was highlighted as one example of “the type of systemic learning and adaptation that </a:t>
            </a:r>
            <a:r>
              <a:rPr lang="en-US" dirty="0" smtClean="0"/>
              <a:t>the review </a:t>
            </a:r>
            <a:r>
              <a:rPr lang="en-US" dirty="0" smtClean="0"/>
              <a:t>wishes to encourage. The [authority has] identified problems in the existing way of working and</a:t>
            </a:r>
            <a:r>
              <a:rPr lang="en-US" dirty="0" smtClean="0"/>
              <a:t>, drawing </a:t>
            </a:r>
            <a:r>
              <a:rPr lang="en-US" dirty="0" smtClean="0"/>
              <a:t>on theory and research, have formulated ways of improving practice” (Munro 2011a: 64).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Turnell (2012) </a:t>
            </a:r>
            <a:r>
              <a:rPr lang="en-US" dirty="0" smtClean="0"/>
              <a:t>summaries </a:t>
            </a:r>
            <a:r>
              <a:rPr lang="en-US" dirty="0" smtClean="0"/>
              <a:t>three core principles of the approach: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</a:t>
            </a:r>
            <a:r>
              <a:rPr lang="en-US" dirty="0" smtClean="0"/>
              <a:t>) Establishing constructive </a:t>
            </a:r>
            <a:r>
              <a:rPr lang="en-US" b="1" dirty="0" smtClean="0"/>
              <a:t>working relationships and partnerships between professionals and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family members, and between professionals themselves.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ii) Engaging in critical thinking and </a:t>
            </a:r>
            <a:r>
              <a:rPr lang="en-US" b="1" dirty="0" smtClean="0"/>
              <a:t>maintaining a position of inquiry</a:t>
            </a:r>
            <a:r>
              <a:rPr lang="en-US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iii) </a:t>
            </a:r>
            <a:r>
              <a:rPr lang="en-US" b="1" dirty="0" smtClean="0"/>
              <a:t>Staying grounded in the everyday work of child protection practitioners</a:t>
            </a:r>
            <a:r>
              <a:rPr lang="en-US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0B64C-4E7D-46A5-99AA-213476693AB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907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Andrew </a:t>
            </a:r>
            <a:r>
              <a:rPr lang="en-GB" dirty="0" err="1" smtClean="0"/>
              <a:t>Turnell</a:t>
            </a:r>
            <a:r>
              <a:rPr lang="en-GB" baseline="0" dirty="0" smtClean="0"/>
              <a:t> and Steve Edwards talk about the importance of partnership work, not just with families but also between professionals.  </a:t>
            </a:r>
            <a:r>
              <a:rPr lang="en-GB" dirty="0" smtClean="0"/>
              <a:t>Eileen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Murno</a:t>
            </a:r>
            <a:r>
              <a:rPr lang="en-GB" baseline="0" dirty="0" smtClean="0"/>
              <a:t> talks about the importance of relationships between professionals and parents – a collaborative approach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Balance of professionals understanding of risks from previous, current and potential for future risks and families knowledge and understanding of the risks.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Balance of the harm with what is keeping a child </a:t>
            </a:r>
            <a:r>
              <a:rPr lang="en-GB" baseline="0" dirty="0" smtClean="0"/>
              <a:t>safer with a grounding of child protection concerns.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0B64C-4E7D-46A5-99AA-213476693AB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082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Voice of the child.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0B64C-4E7D-46A5-99AA-213476693AB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386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0B64C-4E7D-46A5-99AA-213476693AB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365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slide will be discussed in more depth after a group exercise. The language of the dynamic risk assessment tool and the language used in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conferences is much the same.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0B64C-4E7D-46A5-99AA-213476693AB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311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0B64C-4E7D-46A5-99AA-213476693AB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338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Invite Questions from the floor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0B64C-4E7D-46A5-99AA-213476693AB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99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CC19-E769-4C62-9492-04FB589E8D51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F194-5BD2-4710-9A16-4640C3365E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CC19-E769-4C62-9492-04FB589E8D51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F194-5BD2-4710-9A16-4640C3365E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CC19-E769-4C62-9492-04FB589E8D51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F194-5BD2-4710-9A16-4640C3365E73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CC19-E769-4C62-9492-04FB589E8D51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F194-5BD2-4710-9A16-4640C3365E7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CC19-E769-4C62-9492-04FB589E8D51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F194-5BD2-4710-9A16-4640C3365E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CC19-E769-4C62-9492-04FB589E8D51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F194-5BD2-4710-9A16-4640C3365E7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CC19-E769-4C62-9492-04FB589E8D51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F194-5BD2-4710-9A16-4640C3365E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CC19-E769-4C62-9492-04FB589E8D51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F194-5BD2-4710-9A16-4640C3365E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CC19-E769-4C62-9492-04FB589E8D51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F194-5BD2-4710-9A16-4640C3365E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CC19-E769-4C62-9492-04FB589E8D51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F194-5BD2-4710-9A16-4640C3365E73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CC19-E769-4C62-9492-04FB589E8D51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F194-5BD2-4710-9A16-4640C3365E7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D5ACC19-E769-4C62-9492-04FB589E8D51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9CFF194-5BD2-4710-9A16-4640C3365E7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564904"/>
            <a:ext cx="7358680" cy="2880320"/>
          </a:xfrm>
        </p:spPr>
        <p:txBody>
          <a:bodyPr>
            <a:normAutofit/>
          </a:bodyPr>
          <a:lstStyle/>
          <a:p>
            <a:r>
              <a:rPr lang="en-GB" dirty="0" smtClean="0"/>
              <a:t>Principles of Signs of Safety in Practice</a:t>
            </a:r>
            <a:br>
              <a:rPr lang="en-GB" dirty="0" smtClean="0"/>
            </a:br>
            <a:r>
              <a:rPr lang="en-GB" dirty="0" smtClean="0"/>
              <a:t>Thoughts into actions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636912"/>
            <a:ext cx="6840760" cy="2880320"/>
          </a:xfrm>
        </p:spPr>
        <p:txBody>
          <a:bodyPr>
            <a:normAutofit/>
          </a:bodyPr>
          <a:lstStyle/>
          <a:p>
            <a:r>
              <a:rPr lang="en-GB" dirty="0" smtClean="0"/>
              <a:t>Safeguarding &amp; Quality Assurance Unit Present: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2" descr="C:\Users\ssrpow\AppData\Local\Microsoft\Windows\Temporary Internet Files\Content.IE5\EYA1AM8W\1000px-Lifebelt_and_man_icon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8640"/>
            <a:ext cx="2912512" cy="259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parents and professionals say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2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srpow\AppData\Local\Microsoft\Windows\Temporary Internet Files\Content.IE5\EYA1AM8W\question 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4784"/>
            <a:ext cx="4734967" cy="473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39952" y="2282606"/>
            <a:ext cx="439094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>
                <a:solidFill>
                  <a:srgbClr val="0070C0"/>
                </a:solidFill>
              </a:rPr>
              <a:t>Questions?</a:t>
            </a:r>
          </a:p>
          <a:p>
            <a:endParaRPr lang="en-GB" sz="6600" b="1" dirty="0">
              <a:solidFill>
                <a:srgbClr val="0070C0"/>
              </a:solidFill>
            </a:endParaRPr>
          </a:p>
          <a:p>
            <a:r>
              <a:rPr lang="en-GB" sz="6600" b="1" dirty="0" smtClean="0">
                <a:solidFill>
                  <a:srgbClr val="0070C0"/>
                </a:solidFill>
              </a:rPr>
              <a:t>Comments?</a:t>
            </a:r>
            <a:endParaRPr lang="en-GB" sz="6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65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314903" y="332656"/>
            <a:ext cx="8352928" cy="1584176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100" b="1" dirty="0" smtClean="0"/>
          </a:p>
          <a:p>
            <a:pPr marL="457200" indent="-457200">
              <a:buFont typeface="+mj-lt"/>
              <a:buAutoNum type="arabicPeriod"/>
            </a:pPr>
            <a:endParaRPr lang="en-GB" b="1" dirty="0" smtClean="0"/>
          </a:p>
          <a:p>
            <a:pPr marL="457200" indent="-457200">
              <a:buFont typeface="+mj-lt"/>
              <a:buAutoNum type="arabicPeriod"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457200" indent="-457200">
              <a:buFont typeface="+mj-lt"/>
              <a:buAutoNum type="arabicPeriod"/>
            </a:pPr>
            <a:endParaRPr lang="en-GB" b="1" dirty="0"/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Thoughts behind Signs of Safety </a:t>
            </a:r>
            <a:r>
              <a:rPr lang="en-US" b="1" dirty="0" smtClean="0"/>
              <a:t>approach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The </a:t>
            </a:r>
            <a:r>
              <a:rPr lang="en-US" b="1" dirty="0"/>
              <a:t>child’s </a:t>
            </a:r>
            <a:r>
              <a:rPr lang="en-US" b="1" dirty="0" smtClean="0"/>
              <a:t>voice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Case study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Signs </a:t>
            </a:r>
            <a:r>
              <a:rPr lang="en-US" b="1" dirty="0"/>
              <a:t>of safety in </a:t>
            </a:r>
            <a:r>
              <a:rPr lang="en-US" b="1" dirty="0" smtClean="0"/>
              <a:t>action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What parents and professionals say 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Questions </a:t>
            </a:r>
            <a:endParaRPr lang="en-US" b="1" dirty="0"/>
          </a:p>
          <a:p>
            <a:pPr marL="0" indent="0">
              <a:buNone/>
            </a:pPr>
            <a:endParaRPr lang="en-GB" b="1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5509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276872"/>
            <a:ext cx="8640960" cy="39212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 smtClean="0"/>
              <a:t>Andrew </a:t>
            </a:r>
            <a:r>
              <a:rPr lang="en-GB" sz="2000" b="1" dirty="0" err="1" smtClean="0"/>
              <a:t>Turnell</a:t>
            </a:r>
            <a:r>
              <a:rPr lang="en-GB" sz="2000" b="1" dirty="0" smtClean="0"/>
              <a:t> and Steve Edwards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0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 smtClean="0"/>
              <a:t>Eileen Munro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0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 smtClean="0"/>
              <a:t>Working together to Safeguard Children</a:t>
            </a:r>
          </a:p>
          <a:p>
            <a:pPr marL="0" indent="0">
              <a:buNone/>
            </a:pPr>
            <a:endParaRPr lang="en-GB" sz="20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 smtClean="0"/>
              <a:t>Child’s voice lost within focus on adults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/>
              <a:t>Outcome focused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0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Why Signs of Safety?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17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211087"/>
            <a:ext cx="1682055" cy="627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chemeClr val="accent2"/>
                </a:solidFill>
              </a:rPr>
              <a:t>Partnership with Families</a:t>
            </a:r>
            <a:endParaRPr lang="en-GB" sz="2000" b="1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Embracing the Signs of Safety Model</a:t>
            </a:r>
            <a:br>
              <a:rPr lang="en-GB" dirty="0" smtClean="0"/>
            </a:br>
            <a:r>
              <a:rPr lang="en-GB" dirty="0" smtClean="0"/>
              <a:t>…</a:t>
            </a:r>
            <a:r>
              <a:rPr lang="en-GB" sz="2700" dirty="0" smtClean="0"/>
              <a:t>A solution focused approach to build safety for children</a:t>
            </a:r>
            <a:endParaRPr lang="en-GB" sz="2700" dirty="0"/>
          </a:p>
        </p:txBody>
      </p:sp>
      <p:pic>
        <p:nvPicPr>
          <p:cNvPr id="1027" name="Picture 3" descr="C:\Users\ssrpow\AppData\Local\Microsoft\Windows\Temporary Internet Files\Content.IE5\EYA1AM8W\scales-310963_64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3789040"/>
            <a:ext cx="2827213" cy="283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ssrpow\AppData\Local\Microsoft\Windows\Temporary Internet Files\Content.IE5\EYA1AM8W\scales-310963_64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947" y="2746299"/>
            <a:ext cx="2827213" cy="283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srpow\AppData\Local\Microsoft\Windows\Temporary Internet Files\Content.IE5\EYA1AM8W\scales-310963_64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40" y="1790325"/>
            <a:ext cx="2827213" cy="283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1"/>
          <p:cNvSpPr txBox="1">
            <a:spLocks/>
          </p:cNvSpPr>
          <p:nvPr/>
        </p:nvSpPr>
        <p:spPr>
          <a:xfrm>
            <a:off x="1475656" y="2864060"/>
            <a:ext cx="1800200" cy="1093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000" b="1" dirty="0" smtClean="0">
                <a:solidFill>
                  <a:schemeClr val="accent2"/>
                </a:solidFill>
              </a:rPr>
              <a:t>Collaboration between Agencies</a:t>
            </a:r>
            <a:endParaRPr lang="en-GB" sz="2000" b="1" dirty="0">
              <a:solidFill>
                <a:schemeClr val="accent2"/>
              </a:solidFill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5709987" y="4924854"/>
            <a:ext cx="1845654" cy="9760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000" b="1" dirty="0" smtClean="0">
                <a:solidFill>
                  <a:schemeClr val="accent2"/>
                </a:solidFill>
              </a:rPr>
              <a:t>Harm/Future harm and danger</a:t>
            </a:r>
            <a:endParaRPr lang="en-GB" sz="2000" b="1" dirty="0">
              <a:solidFill>
                <a:schemeClr val="accent2"/>
              </a:solidFill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4427984" y="4162116"/>
            <a:ext cx="1920764" cy="6403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000" b="1" dirty="0" smtClean="0">
                <a:solidFill>
                  <a:schemeClr val="accent2"/>
                </a:solidFill>
              </a:rPr>
              <a:t>Family Knowledge</a:t>
            </a:r>
            <a:endParaRPr lang="en-GB" sz="2000" b="1" dirty="0">
              <a:solidFill>
                <a:schemeClr val="accent2"/>
              </a:solidFill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2708176" y="4162117"/>
            <a:ext cx="2125754" cy="6403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000" b="1" dirty="0" smtClean="0">
                <a:solidFill>
                  <a:schemeClr val="accent2"/>
                </a:solidFill>
              </a:rPr>
              <a:t>Professional Knowledge</a:t>
            </a:r>
            <a:endParaRPr lang="en-GB" sz="2000" b="1" dirty="0">
              <a:solidFill>
                <a:schemeClr val="accent2"/>
              </a:solidFill>
            </a:endParaRPr>
          </a:p>
        </p:txBody>
      </p:sp>
      <p:sp>
        <p:nvSpPr>
          <p:cNvPr id="15" name="Content Placeholder 1"/>
          <p:cNvSpPr txBox="1">
            <a:spLocks/>
          </p:cNvSpPr>
          <p:nvPr/>
        </p:nvSpPr>
        <p:spPr>
          <a:xfrm>
            <a:off x="7524174" y="5227234"/>
            <a:ext cx="1408847" cy="640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000" b="1" dirty="0" smtClean="0">
                <a:solidFill>
                  <a:schemeClr val="accent2"/>
                </a:solidFill>
              </a:rPr>
              <a:t>Strengths &amp; Safety</a:t>
            </a:r>
            <a:endParaRPr lang="en-GB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23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0" grpId="0" build="allAtOnce"/>
      <p:bldP spid="12" grpId="0" build="allAtOnce"/>
      <p:bldP spid="13" grpId="0"/>
      <p:bldP spid="14" grpId="0" build="allAtOnce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child’s voice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581128"/>
            <a:ext cx="2538859" cy="1856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335" y="2497435"/>
            <a:ext cx="27336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90478"/>
            <a:ext cx="3267075" cy="196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0893586"/>
      </p:ext>
    </p:extLst>
  </p:cSld>
  <p:clrMapOvr>
    <a:masterClrMapping/>
  </p:clrMapOvr>
  <p:transition spd="slow">
    <p:pull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" y="260648"/>
            <a:ext cx="8229600" cy="1252728"/>
          </a:xfrm>
        </p:spPr>
        <p:txBody>
          <a:bodyPr>
            <a:noAutofit/>
          </a:bodyPr>
          <a:lstStyle/>
          <a:p>
            <a:r>
              <a:rPr lang="en-GB" sz="4000" b="1" dirty="0" smtClean="0"/>
              <a:t>Impact of hearing the child’s voice at Conference</a:t>
            </a:r>
            <a:endParaRPr lang="en-GB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636912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rgbClr val="0070C0"/>
                </a:solidFill>
              </a:rPr>
              <a:t>The Signs of Safety Model embraces “the voice of the child” as a central focus during Child Protection work with the family.</a:t>
            </a:r>
          </a:p>
          <a:p>
            <a:endParaRPr lang="en-GB" sz="2000" b="1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rgbClr val="0070C0"/>
                </a:solidFill>
              </a:rPr>
              <a:t>Hearing the voice of the child/young person within conference has been shown to have a real impact on the outcome of Conference. A recent example of this is that conference members stated that they had changed their decision based on what they had heard from the child during the Conference.</a:t>
            </a:r>
            <a:endParaRPr lang="en-GB" sz="2000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ssrpow\AppData\Local\Microsoft\Windows\Temporary Internet Files\Content.IE5\EYA1AM8W\megaphone-147176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957972"/>
            <a:ext cx="1807118" cy="160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51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Direct Quotes from children and young people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403244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4644008" y="2564904"/>
            <a:ext cx="4387999" cy="257175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Tahoma"/>
                <a:ea typeface="Times New Roman"/>
                <a:cs typeface="Tahoma"/>
              </a:rPr>
              <a:t>MOMO Statement:</a:t>
            </a:r>
            <a:endParaRPr lang="en-GB" sz="1100" dirty="0">
              <a:effectLst/>
              <a:latin typeface="Tahoma"/>
              <a:ea typeface="Times New Roman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Tahoma"/>
                <a:ea typeface="Times New Roman"/>
                <a:cs typeface="Tahoma"/>
              </a:rPr>
              <a:t>‘…I feel frustrated that mum says she is going to stop but she doesn't. It's hard to remember a time when she wasn't drinking’.</a:t>
            </a:r>
            <a:endParaRPr lang="en-GB" sz="1100" dirty="0">
              <a:effectLst/>
              <a:latin typeface="Tahoma"/>
              <a:ea typeface="Times New Roman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Tahoma"/>
                <a:ea typeface="Times New Roman"/>
                <a:cs typeface="Tahoma"/>
              </a:rPr>
              <a:t>(Age 10)</a:t>
            </a:r>
            <a:endParaRPr lang="en-GB" sz="1100" dirty="0">
              <a:effectLst/>
              <a:latin typeface="Tahoma"/>
              <a:ea typeface="Times New Roman"/>
              <a:cs typeface="Times New Roman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611560" y="4362450"/>
            <a:ext cx="4619625" cy="18669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Tahoma"/>
                <a:ea typeface="Times New Roman"/>
                <a:cs typeface="Times New Roman"/>
              </a:rPr>
              <a:t>Safety Wizard:</a:t>
            </a:r>
            <a:endParaRPr lang="en-GB" sz="1100" dirty="0">
              <a:effectLst/>
              <a:latin typeface="Tahoma"/>
              <a:ea typeface="Times New Roman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Tahoma"/>
                <a:ea typeface="Times New Roman"/>
                <a:cs typeface="Times New Roman"/>
              </a:rPr>
              <a:t>‘My mum’s boyfriend has gone away, he always shouts’.</a:t>
            </a:r>
            <a:endParaRPr lang="en-GB" sz="1100" dirty="0">
              <a:effectLst/>
              <a:latin typeface="Tahoma"/>
              <a:ea typeface="Times New Roman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Tahoma"/>
                <a:ea typeface="Times New Roman"/>
                <a:cs typeface="Times New Roman"/>
              </a:rPr>
              <a:t>(Age 8)</a:t>
            </a:r>
            <a:endParaRPr lang="en-GB" sz="1100" dirty="0">
              <a:effectLst/>
              <a:latin typeface="Tahoma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GB" sz="1100" dirty="0">
                <a:effectLst/>
                <a:latin typeface="Tahoma"/>
                <a:ea typeface="Times New Roman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681749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Thoughts into actions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593101"/>
              </p:ext>
            </p:extLst>
          </p:nvPr>
        </p:nvGraphicFramePr>
        <p:xfrm>
          <a:off x="899592" y="1916832"/>
          <a:ext cx="6023991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7997"/>
                <a:gridCol w="2007997"/>
                <a:gridCol w="2007997"/>
              </a:tblGrid>
              <a:tr h="155462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Risks and vulnerability</a:t>
                      </a:r>
                    </a:p>
                    <a:p>
                      <a:r>
                        <a:rPr lang="en-GB" sz="1800" dirty="0" smtClean="0"/>
                        <a:t>-----------------------</a:t>
                      </a:r>
                    </a:p>
                    <a:p>
                      <a:r>
                        <a:rPr lang="en-GB" sz="1800" dirty="0" smtClean="0"/>
                        <a:t>What</a:t>
                      </a:r>
                      <a:r>
                        <a:rPr lang="en-GB" sz="1800" baseline="0" dirty="0" smtClean="0"/>
                        <a:t> we are worried about</a:t>
                      </a:r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Protective factors</a:t>
                      </a:r>
                    </a:p>
                    <a:p>
                      <a:r>
                        <a:rPr lang="en-GB" sz="1800" dirty="0" smtClean="0"/>
                        <a:t>-----------------------</a:t>
                      </a:r>
                    </a:p>
                    <a:p>
                      <a:r>
                        <a:rPr lang="en-GB" sz="1800" dirty="0" smtClean="0"/>
                        <a:t>What is keeping child safe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Impact on the child</a:t>
                      </a:r>
                    </a:p>
                    <a:p>
                      <a:r>
                        <a:rPr lang="en-GB" sz="1800" dirty="0" smtClean="0"/>
                        <a:t>-----------------------</a:t>
                      </a:r>
                    </a:p>
                    <a:p>
                      <a:r>
                        <a:rPr lang="en-GB" sz="1800" dirty="0" smtClean="0"/>
                        <a:t>What we are seeing in the child/</a:t>
                      </a:r>
                      <a:r>
                        <a:rPr lang="en-GB" sz="1800" dirty="0" err="1" smtClean="0"/>
                        <a:t>ren</a:t>
                      </a:r>
                      <a:endParaRPr lang="en-GB" sz="1800" dirty="0"/>
                    </a:p>
                  </a:txBody>
                  <a:tcPr/>
                </a:tc>
              </a:tr>
              <a:tr h="2006832">
                <a:tc>
                  <a:txBody>
                    <a:bodyPr/>
                    <a:lstStyle/>
                    <a:p>
                      <a:r>
                        <a:rPr lang="en-GB" dirty="0" smtClean="0"/>
                        <a:t>Alcohol –</a:t>
                      </a:r>
                      <a:r>
                        <a:rPr lang="en-GB" baseline="0" dirty="0" smtClean="0"/>
                        <a:t> parent returns intoxicated and is abusive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Domestic</a:t>
                      </a:r>
                      <a:r>
                        <a:rPr lang="en-GB" baseline="0" dirty="0" smtClean="0"/>
                        <a:t> abuse 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Finances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Family support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Engaging</a:t>
                      </a:r>
                      <a:r>
                        <a:rPr lang="en-GB" baseline="0" dirty="0" smtClean="0"/>
                        <a:t> with plans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Children</a:t>
                      </a:r>
                      <a:r>
                        <a:rPr lang="en-GB" baseline="0" dirty="0" smtClean="0"/>
                        <a:t> are wary of professionals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Poor school attendance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42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314903" y="1556792"/>
            <a:ext cx="8352928" cy="469177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sz="3600" b="1" dirty="0" smtClean="0"/>
          </a:p>
        </p:txBody>
      </p:sp>
      <p:pic>
        <p:nvPicPr>
          <p:cNvPr id="1027" name="Picture 3" descr="C:\Users\ssrpow\AppData\Local\Microsoft\Windows\Temporary Internet Files\Content.IE5\0DUND9FE\Questionmark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301" y="2444516"/>
            <a:ext cx="2661920" cy="291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</a:t>
            </a:r>
            <a:endParaRPr lang="en-GB" dirty="0"/>
          </a:p>
        </p:txBody>
      </p:sp>
      <p:pic>
        <p:nvPicPr>
          <p:cNvPr id="1026" name="Picture 2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03" y="2567398"/>
            <a:ext cx="5913281" cy="3361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871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1148</TotalTime>
  <Words>534</Words>
  <Application>Microsoft Office PowerPoint</Application>
  <PresentationFormat>On-screen Show (4:3)</PresentationFormat>
  <Paragraphs>108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Principles of Signs of Safety in Practice Thoughts into actions</vt:lpstr>
      <vt:lpstr>Agenda</vt:lpstr>
      <vt:lpstr>Why Signs of Safety?</vt:lpstr>
      <vt:lpstr>Embracing the Signs of Safety Model …A solution focused approach to build safety for children</vt:lpstr>
      <vt:lpstr>The child’s voice</vt:lpstr>
      <vt:lpstr>Impact of hearing the child’s voice at Conference</vt:lpstr>
      <vt:lpstr>Direct Quotes from children and young people</vt:lpstr>
      <vt:lpstr>Thoughts into actions</vt:lpstr>
      <vt:lpstr>Case study</vt:lpstr>
      <vt:lpstr>What parents and professionals say</vt:lpstr>
      <vt:lpstr>PowerPoint Presentation</vt:lpstr>
    </vt:vector>
  </TitlesOfParts>
  <Company>Isle of Man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SIGNS OF SAFETY</dc:title>
  <dc:creator>ssrpow</dc:creator>
  <cp:lastModifiedBy>ssamoo</cp:lastModifiedBy>
  <cp:revision>123</cp:revision>
  <cp:lastPrinted>2016-05-18T12:12:44Z</cp:lastPrinted>
  <dcterms:created xsi:type="dcterms:W3CDTF">2016-02-12T09:47:08Z</dcterms:created>
  <dcterms:modified xsi:type="dcterms:W3CDTF">2016-09-26T10:28:16Z</dcterms:modified>
</cp:coreProperties>
</file>