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79" r:id="rId10"/>
    <p:sldId id="271" r:id="rId11"/>
    <p:sldId id="272" r:id="rId12"/>
    <p:sldId id="273" r:id="rId13"/>
    <p:sldId id="274" r:id="rId14"/>
    <p:sldId id="275" r:id="rId15"/>
    <p:sldId id="276" r:id="rId16"/>
    <p:sldId id="277"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936"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91150F97-3A5A-4D6F-9FBB-B762C0385531}" type="datetimeFigureOut">
              <a:rPr lang="en-GB" smtClean="0"/>
              <a:t>23/09/16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22B96-F236-445C-891E-32A392039F7A}" type="slidenum">
              <a:rPr lang="en-GB" smtClean="0"/>
              <a:t>‹#›</a:t>
            </a:fld>
            <a:endParaRPr lang="en-GB"/>
          </a:p>
        </p:txBody>
      </p:sp>
    </p:spTree>
    <p:extLst>
      <p:ext uri="{BB962C8B-B14F-4D97-AF65-F5344CB8AC3E}">
        <p14:creationId xmlns:p14="http://schemas.microsoft.com/office/powerpoint/2010/main" val="1758141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1150F97-3A5A-4D6F-9FBB-B762C0385531}" type="datetimeFigureOut">
              <a:rPr lang="en-GB" smtClean="0"/>
              <a:t>23/09/16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22B96-F236-445C-891E-32A392039F7A}" type="slidenum">
              <a:rPr lang="en-GB" smtClean="0"/>
              <a:t>‹#›</a:t>
            </a:fld>
            <a:endParaRPr lang="en-GB"/>
          </a:p>
        </p:txBody>
      </p:sp>
    </p:spTree>
    <p:extLst>
      <p:ext uri="{BB962C8B-B14F-4D97-AF65-F5344CB8AC3E}">
        <p14:creationId xmlns:p14="http://schemas.microsoft.com/office/powerpoint/2010/main" val="389042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1150F97-3A5A-4D6F-9FBB-B762C0385531}" type="datetimeFigureOut">
              <a:rPr lang="en-GB" smtClean="0"/>
              <a:t>23/09/16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22B96-F236-445C-891E-32A392039F7A}" type="slidenum">
              <a:rPr lang="en-GB" smtClean="0"/>
              <a:t>‹#›</a:t>
            </a:fld>
            <a:endParaRPr lang="en-GB"/>
          </a:p>
        </p:txBody>
      </p:sp>
    </p:spTree>
    <p:extLst>
      <p:ext uri="{BB962C8B-B14F-4D97-AF65-F5344CB8AC3E}">
        <p14:creationId xmlns:p14="http://schemas.microsoft.com/office/powerpoint/2010/main" val="3820221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1150F97-3A5A-4D6F-9FBB-B762C0385531}" type="datetimeFigureOut">
              <a:rPr lang="en-GB" smtClean="0"/>
              <a:t>23/09/16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22B96-F236-445C-891E-32A392039F7A}" type="slidenum">
              <a:rPr lang="en-GB" smtClean="0"/>
              <a:t>‹#›</a:t>
            </a:fld>
            <a:endParaRPr lang="en-GB"/>
          </a:p>
        </p:txBody>
      </p:sp>
    </p:spTree>
    <p:extLst>
      <p:ext uri="{BB962C8B-B14F-4D97-AF65-F5344CB8AC3E}">
        <p14:creationId xmlns:p14="http://schemas.microsoft.com/office/powerpoint/2010/main" val="310232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1150F97-3A5A-4D6F-9FBB-B762C0385531}" type="datetimeFigureOut">
              <a:rPr lang="en-GB" smtClean="0"/>
              <a:t>23/09/16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22B96-F236-445C-891E-32A392039F7A}" type="slidenum">
              <a:rPr lang="en-GB" smtClean="0"/>
              <a:t>‹#›</a:t>
            </a:fld>
            <a:endParaRPr lang="en-GB"/>
          </a:p>
        </p:txBody>
      </p:sp>
    </p:spTree>
    <p:extLst>
      <p:ext uri="{BB962C8B-B14F-4D97-AF65-F5344CB8AC3E}">
        <p14:creationId xmlns:p14="http://schemas.microsoft.com/office/powerpoint/2010/main" val="92872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91150F97-3A5A-4D6F-9FBB-B762C0385531}" type="datetimeFigureOut">
              <a:rPr lang="en-GB" smtClean="0"/>
              <a:t>23/09/16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22B96-F236-445C-891E-32A392039F7A}" type="slidenum">
              <a:rPr lang="en-GB" smtClean="0"/>
              <a:t>‹#›</a:t>
            </a:fld>
            <a:endParaRPr lang="en-GB"/>
          </a:p>
        </p:txBody>
      </p:sp>
    </p:spTree>
    <p:extLst>
      <p:ext uri="{BB962C8B-B14F-4D97-AF65-F5344CB8AC3E}">
        <p14:creationId xmlns:p14="http://schemas.microsoft.com/office/powerpoint/2010/main" val="4216092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91150F97-3A5A-4D6F-9FBB-B762C0385531}" type="datetimeFigureOut">
              <a:rPr lang="en-GB" smtClean="0"/>
              <a:t>23/09/16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22B96-F236-445C-891E-32A392039F7A}" type="slidenum">
              <a:rPr lang="en-GB" smtClean="0"/>
              <a:t>‹#›</a:t>
            </a:fld>
            <a:endParaRPr lang="en-GB"/>
          </a:p>
        </p:txBody>
      </p:sp>
    </p:spTree>
    <p:extLst>
      <p:ext uri="{BB962C8B-B14F-4D97-AF65-F5344CB8AC3E}">
        <p14:creationId xmlns:p14="http://schemas.microsoft.com/office/powerpoint/2010/main" val="1873395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1150F97-3A5A-4D6F-9FBB-B762C0385531}" type="datetimeFigureOut">
              <a:rPr lang="en-GB" smtClean="0"/>
              <a:t>23/09/16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22B96-F236-445C-891E-32A392039F7A}" type="slidenum">
              <a:rPr lang="en-GB" smtClean="0"/>
              <a:t>‹#›</a:t>
            </a:fld>
            <a:endParaRPr lang="en-GB"/>
          </a:p>
        </p:txBody>
      </p:sp>
    </p:spTree>
    <p:extLst>
      <p:ext uri="{BB962C8B-B14F-4D97-AF65-F5344CB8AC3E}">
        <p14:creationId xmlns:p14="http://schemas.microsoft.com/office/powerpoint/2010/main" val="3987389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50F97-3A5A-4D6F-9FBB-B762C0385531}" type="datetimeFigureOut">
              <a:rPr lang="en-GB" smtClean="0"/>
              <a:t>23/09/16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22B96-F236-445C-891E-32A392039F7A}" type="slidenum">
              <a:rPr lang="en-GB" smtClean="0"/>
              <a:t>‹#›</a:t>
            </a:fld>
            <a:endParaRPr lang="en-GB"/>
          </a:p>
        </p:txBody>
      </p:sp>
    </p:spTree>
    <p:extLst>
      <p:ext uri="{BB962C8B-B14F-4D97-AF65-F5344CB8AC3E}">
        <p14:creationId xmlns:p14="http://schemas.microsoft.com/office/powerpoint/2010/main" val="26331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1150F97-3A5A-4D6F-9FBB-B762C0385531}" type="datetimeFigureOut">
              <a:rPr lang="en-GB" smtClean="0"/>
              <a:t>23/09/16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22B96-F236-445C-891E-32A392039F7A}" type="slidenum">
              <a:rPr lang="en-GB" smtClean="0"/>
              <a:t>‹#›</a:t>
            </a:fld>
            <a:endParaRPr lang="en-GB"/>
          </a:p>
        </p:txBody>
      </p:sp>
    </p:spTree>
    <p:extLst>
      <p:ext uri="{BB962C8B-B14F-4D97-AF65-F5344CB8AC3E}">
        <p14:creationId xmlns:p14="http://schemas.microsoft.com/office/powerpoint/2010/main" val="3882830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1150F97-3A5A-4D6F-9FBB-B762C0385531}" type="datetimeFigureOut">
              <a:rPr lang="en-GB" smtClean="0"/>
              <a:t>23/09/16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22B96-F236-445C-891E-32A392039F7A}" type="slidenum">
              <a:rPr lang="en-GB" smtClean="0"/>
              <a:t>‹#›</a:t>
            </a:fld>
            <a:endParaRPr lang="en-GB"/>
          </a:p>
        </p:txBody>
      </p:sp>
    </p:spTree>
    <p:extLst>
      <p:ext uri="{BB962C8B-B14F-4D97-AF65-F5344CB8AC3E}">
        <p14:creationId xmlns:p14="http://schemas.microsoft.com/office/powerpoint/2010/main" val="751465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50F97-3A5A-4D6F-9FBB-B762C0385531}" type="datetimeFigureOut">
              <a:rPr lang="en-GB" smtClean="0"/>
              <a:t>23/09/16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22B96-F236-445C-891E-32A392039F7A}" type="slidenum">
              <a:rPr lang="en-GB" smtClean="0"/>
              <a:t>‹#›</a:t>
            </a:fld>
            <a:endParaRPr lang="en-GB"/>
          </a:p>
        </p:txBody>
      </p:sp>
    </p:spTree>
    <p:extLst>
      <p:ext uri="{BB962C8B-B14F-4D97-AF65-F5344CB8AC3E}">
        <p14:creationId xmlns:p14="http://schemas.microsoft.com/office/powerpoint/2010/main" val="298098494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Isle of Man, Child Sexual Exploitation Task Force </a:t>
            </a:r>
            <a:endParaRPr lang="en-GB" dirty="0"/>
          </a:p>
        </p:txBody>
      </p:sp>
      <p:sp>
        <p:nvSpPr>
          <p:cNvPr id="3" name="Subtitle 2"/>
          <p:cNvSpPr>
            <a:spLocks noGrp="1"/>
          </p:cNvSpPr>
          <p:nvPr>
            <p:ph type="subTitle" idx="1"/>
          </p:nvPr>
        </p:nvSpPr>
        <p:spPr/>
        <p:txBody>
          <a:bodyPr>
            <a:normAutofit/>
          </a:bodyPr>
          <a:lstStyle/>
          <a:p>
            <a:r>
              <a:rPr lang="en-GB" dirty="0" smtClean="0"/>
              <a:t>‘From Talk to Action’</a:t>
            </a:r>
          </a:p>
          <a:p>
            <a:r>
              <a:rPr lang="en-GB" dirty="0" smtClean="0"/>
              <a:t>Safeguarding Forum 2016 update</a:t>
            </a:r>
          </a:p>
          <a:p>
            <a:endParaRPr lang="en-GB" dirty="0"/>
          </a:p>
        </p:txBody>
      </p:sp>
      <p:pic>
        <p:nvPicPr>
          <p:cNvPr id="4" name="Picture 3" descr="Screen Shot 2016-02-16 at 08.28.2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5805264"/>
            <a:ext cx="2305377" cy="792473"/>
          </a:xfrm>
          <a:prstGeom prst="rect">
            <a:avLst/>
          </a:prstGeom>
        </p:spPr>
      </p:pic>
    </p:spTree>
    <p:extLst>
      <p:ext uri="{BB962C8B-B14F-4D97-AF65-F5344CB8AC3E}">
        <p14:creationId xmlns:p14="http://schemas.microsoft.com/office/powerpoint/2010/main" val="2295913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Implementation Group </a:t>
            </a:r>
            <a:endParaRPr lang="en-GB" dirty="0"/>
          </a:p>
        </p:txBody>
      </p:sp>
      <p:sp>
        <p:nvSpPr>
          <p:cNvPr id="3" name="Content Placeholder 2"/>
          <p:cNvSpPr>
            <a:spLocks noGrp="1"/>
          </p:cNvSpPr>
          <p:nvPr>
            <p:ph idx="1"/>
          </p:nvPr>
        </p:nvSpPr>
        <p:spPr>
          <a:xfrm>
            <a:off x="457200" y="2132856"/>
            <a:ext cx="8229600" cy="3993307"/>
          </a:xfrm>
        </p:spPr>
        <p:txBody>
          <a:bodyPr/>
          <a:lstStyle/>
          <a:p>
            <a:pPr marL="0" indent="0">
              <a:buNone/>
            </a:pPr>
            <a:r>
              <a:rPr lang="en-GB" dirty="0" smtClean="0"/>
              <a:t>- What next? </a:t>
            </a:r>
            <a:endParaRPr lang="en-GB" dirty="0"/>
          </a:p>
        </p:txBody>
      </p:sp>
    </p:spTree>
    <p:extLst>
      <p:ext uri="{BB962C8B-B14F-4D97-AF65-F5344CB8AC3E}">
        <p14:creationId xmlns:p14="http://schemas.microsoft.com/office/powerpoint/2010/main" val="654692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7" y="692696"/>
            <a:ext cx="7521562"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159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3" y="548680"/>
            <a:ext cx="7750480"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306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980728"/>
            <a:ext cx="4762500" cy="367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1995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 Plan</a:t>
            </a:r>
            <a:endParaRPr lang="en-GB" dirty="0"/>
          </a:p>
        </p:txBody>
      </p:sp>
      <p:sp>
        <p:nvSpPr>
          <p:cNvPr id="3" name="Content Placeholder 2"/>
          <p:cNvSpPr>
            <a:spLocks noGrp="1"/>
          </p:cNvSpPr>
          <p:nvPr>
            <p:ph idx="1"/>
          </p:nvPr>
        </p:nvSpPr>
        <p:spPr/>
        <p:txBody>
          <a:bodyPr>
            <a:normAutofit lnSpcReduction="10000"/>
          </a:bodyPr>
          <a:lstStyle/>
          <a:p>
            <a:r>
              <a:rPr lang="en-GB" dirty="0" smtClean="0"/>
              <a:t>Screening tool introduced across all agencies</a:t>
            </a:r>
          </a:p>
          <a:p>
            <a:r>
              <a:rPr lang="en-GB" dirty="0" smtClean="0"/>
              <a:t>Policy, definition and practice guidelines / pathway launched</a:t>
            </a:r>
          </a:p>
          <a:p>
            <a:r>
              <a:rPr lang="en-GB" dirty="0" smtClean="0"/>
              <a:t>Specific level 3 training has been organised through the SCB Training &amp; Development group to run 2016-17 (twice / one day course)</a:t>
            </a:r>
          </a:p>
          <a:p>
            <a:r>
              <a:rPr lang="en-GB" dirty="0" smtClean="0"/>
              <a:t>Raising awareness sessions currently available Level 2</a:t>
            </a:r>
          </a:p>
          <a:p>
            <a:r>
              <a:rPr lang="en-GB" dirty="0" smtClean="0"/>
              <a:t>Consideration for a media campaign</a:t>
            </a:r>
            <a:endParaRPr lang="en-GB" dirty="0"/>
          </a:p>
        </p:txBody>
      </p:sp>
    </p:spTree>
    <p:extLst>
      <p:ext uri="{BB962C8B-B14F-4D97-AF65-F5344CB8AC3E}">
        <p14:creationId xmlns:p14="http://schemas.microsoft.com/office/powerpoint/2010/main" val="4015784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Continued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Education within schools - (joint working) health and education</a:t>
            </a:r>
          </a:p>
          <a:p>
            <a:r>
              <a:rPr lang="en-GB" dirty="0" smtClean="0"/>
              <a:t>Increased interagency working</a:t>
            </a:r>
          </a:p>
          <a:p>
            <a:r>
              <a:rPr lang="en-GB" dirty="0" smtClean="0"/>
              <a:t>Data collection</a:t>
            </a:r>
          </a:p>
          <a:p>
            <a:r>
              <a:rPr lang="en-GB" dirty="0" smtClean="0"/>
              <a:t>Hospitality staff – plans that they shall receive awareness training (hoteliers, B&amp;B’s, taxis &amp; public transport)</a:t>
            </a:r>
          </a:p>
          <a:p>
            <a:r>
              <a:rPr lang="en-GB" dirty="0" smtClean="0"/>
              <a:t>Opinions and the voice of the young person to be captured</a:t>
            </a:r>
          </a:p>
          <a:p>
            <a:r>
              <a:rPr lang="en-GB" dirty="0" smtClean="0"/>
              <a:t>Audit</a:t>
            </a:r>
            <a:endParaRPr lang="en-GB" dirty="0"/>
          </a:p>
        </p:txBody>
      </p:sp>
    </p:spTree>
    <p:extLst>
      <p:ext uri="{BB962C8B-B14F-4D97-AF65-F5344CB8AC3E}">
        <p14:creationId xmlns:p14="http://schemas.microsoft.com/office/powerpoint/2010/main" val="152353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Now?</a:t>
            </a:r>
            <a:endParaRPr lang="en-GB" dirty="0"/>
          </a:p>
        </p:txBody>
      </p:sp>
      <p:sp>
        <p:nvSpPr>
          <p:cNvPr id="3" name="Content Placeholder 2"/>
          <p:cNvSpPr>
            <a:spLocks noGrp="1"/>
          </p:cNvSpPr>
          <p:nvPr>
            <p:ph idx="1"/>
          </p:nvPr>
        </p:nvSpPr>
        <p:spPr/>
        <p:txBody>
          <a:bodyPr>
            <a:normAutofit fontScale="92500"/>
          </a:bodyPr>
          <a:lstStyle/>
          <a:p>
            <a:r>
              <a:rPr lang="en-GB" dirty="0" smtClean="0"/>
              <a:t>Society is forever changing and new challenges present all of the time </a:t>
            </a:r>
          </a:p>
          <a:p>
            <a:r>
              <a:rPr lang="en-GB" dirty="0" smtClean="0"/>
              <a:t>Although we cannot provide specific data we can confirm that ‘CSE’ does happen on the Isle of Man!</a:t>
            </a:r>
          </a:p>
          <a:p>
            <a:r>
              <a:rPr lang="en-GB" dirty="0" smtClean="0"/>
              <a:t>As PROFESSIONALS we all have a responsibility to safeguard and protect children and young adults. </a:t>
            </a:r>
          </a:p>
          <a:p>
            <a:r>
              <a:rPr lang="en-GB" dirty="0" smtClean="0"/>
              <a:t>Partnership working and procedures are essential to keep children and young people safe</a:t>
            </a:r>
            <a:endParaRPr lang="en-GB" dirty="0"/>
          </a:p>
        </p:txBody>
      </p:sp>
    </p:spTree>
    <p:extLst>
      <p:ext uri="{BB962C8B-B14F-4D97-AF65-F5344CB8AC3E}">
        <p14:creationId xmlns:p14="http://schemas.microsoft.com/office/powerpoint/2010/main" val="1723928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a:t>
            </a:r>
            <a:endParaRPr lang="en-GB" dirty="0"/>
          </a:p>
        </p:txBody>
      </p:sp>
      <p:sp>
        <p:nvSpPr>
          <p:cNvPr id="3" name="Content Placeholder 2"/>
          <p:cNvSpPr>
            <a:spLocks noGrp="1"/>
          </p:cNvSpPr>
          <p:nvPr>
            <p:ph idx="1"/>
          </p:nvPr>
        </p:nvSpPr>
        <p:spPr>
          <a:xfrm>
            <a:off x="467544" y="1916832"/>
            <a:ext cx="8229600" cy="4525963"/>
          </a:xfrm>
        </p:spPr>
        <p:txBody>
          <a:bodyPr/>
          <a:lstStyle/>
          <a:p>
            <a:r>
              <a:rPr lang="en-GB" dirty="0" smtClean="0"/>
              <a:t>Thank you</a:t>
            </a:r>
          </a:p>
          <a:p>
            <a:r>
              <a:rPr lang="en-GB" dirty="0" smtClean="0"/>
              <a:t>Please feel free to contact any of the presenters for any further information  </a:t>
            </a:r>
            <a:endParaRPr lang="en-GB" dirty="0"/>
          </a:p>
        </p:txBody>
      </p:sp>
    </p:spTree>
    <p:extLst>
      <p:ext uri="{BB962C8B-B14F-4D97-AF65-F5344CB8AC3E}">
        <p14:creationId xmlns:p14="http://schemas.microsoft.com/office/powerpoint/2010/main" val="647532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692696"/>
            <a:ext cx="7344816" cy="369332"/>
          </a:xfrm>
          <a:prstGeom prst="rect">
            <a:avLst/>
          </a:prstGeom>
          <a:noFill/>
        </p:spPr>
        <p:txBody>
          <a:bodyPr wrap="square" rtlCol="0">
            <a:spAutoFit/>
          </a:bodyPr>
          <a:lstStyle/>
          <a:p>
            <a:pPr algn="ctr"/>
            <a:r>
              <a:rPr lang="en-GB" b="1" dirty="0" smtClean="0"/>
              <a:t>‘Safeguarding is everyone’s business</a:t>
            </a:r>
            <a:r>
              <a:rPr lang="en-GB" dirty="0" smtClean="0"/>
              <a:t>’</a:t>
            </a:r>
            <a:endParaRPr lang="en-GB" dirty="0"/>
          </a:p>
        </p:txBody>
      </p:sp>
      <p:sp>
        <p:nvSpPr>
          <p:cNvPr id="3" name="TextBox 2"/>
          <p:cNvSpPr txBox="1"/>
          <p:nvPr/>
        </p:nvSpPr>
        <p:spPr>
          <a:xfrm>
            <a:off x="1259632" y="1062028"/>
            <a:ext cx="6912768" cy="6186309"/>
          </a:xfrm>
          <a:prstGeom prst="rect">
            <a:avLst/>
          </a:prstGeom>
          <a:noFill/>
        </p:spPr>
        <p:txBody>
          <a:bodyPr wrap="square" rtlCol="0">
            <a:spAutoFit/>
          </a:bodyPr>
          <a:lstStyle/>
          <a:p>
            <a:r>
              <a:rPr lang="en-GB" b="1" dirty="0" smtClean="0"/>
              <a:t>CSE Workshop aims and objectives.</a:t>
            </a:r>
          </a:p>
          <a:p>
            <a:endParaRPr lang="en-GB" dirty="0"/>
          </a:p>
          <a:p>
            <a:r>
              <a:rPr lang="en-GB" b="1" dirty="0" smtClean="0"/>
              <a:t>To provide delegates with an update of developments from the CSE Task Force:</a:t>
            </a:r>
          </a:p>
          <a:p>
            <a:endParaRPr lang="en-GB" dirty="0"/>
          </a:p>
          <a:p>
            <a:pPr marL="285750" indent="-285750">
              <a:buFont typeface="Arial" panose="020B0604020202020204" pitchFamily="34" charset="0"/>
              <a:buChar char="•"/>
            </a:pPr>
            <a:r>
              <a:rPr lang="en-GB" dirty="0" smtClean="0"/>
              <a:t>By providing the SCB approved definition of CSE.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Recap of the Strategic themes ( 7 P’s) and identified leads</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b="1" dirty="0" smtClean="0"/>
              <a:t>Introducing the CSE Risk Screening tool (Scenarios)</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Providing CSE ‘Factoids’ to further inform delegates insight and practice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Evaluate the usability of the CSE risk assessment tool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Hear about delegates own experience / practice to inform CSE Implementation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CSE Task Force Next Steps</a:t>
            </a:r>
          </a:p>
          <a:p>
            <a:endParaRPr lang="en-GB" dirty="0"/>
          </a:p>
          <a:p>
            <a:endParaRPr lang="en-GB" dirty="0"/>
          </a:p>
        </p:txBody>
      </p:sp>
    </p:spTree>
    <p:extLst>
      <p:ext uri="{BB962C8B-B14F-4D97-AF65-F5344CB8AC3E}">
        <p14:creationId xmlns:p14="http://schemas.microsoft.com/office/powerpoint/2010/main" val="2413432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764704"/>
            <a:ext cx="6408712" cy="369332"/>
          </a:xfrm>
          <a:prstGeom prst="rect">
            <a:avLst/>
          </a:prstGeom>
          <a:noFill/>
        </p:spPr>
        <p:txBody>
          <a:bodyPr wrap="square" rtlCol="0">
            <a:spAutoFit/>
          </a:bodyPr>
          <a:lstStyle/>
          <a:p>
            <a:r>
              <a:rPr lang="en-GB" b="1" dirty="0" smtClean="0"/>
              <a:t>Progress so far….</a:t>
            </a:r>
            <a:endParaRPr lang="en-GB" b="1" dirty="0"/>
          </a:p>
        </p:txBody>
      </p:sp>
      <p:sp>
        <p:nvSpPr>
          <p:cNvPr id="3" name="TextBox 2"/>
          <p:cNvSpPr txBox="1"/>
          <p:nvPr/>
        </p:nvSpPr>
        <p:spPr>
          <a:xfrm>
            <a:off x="1475656" y="1844824"/>
            <a:ext cx="6408712" cy="4524315"/>
          </a:xfrm>
          <a:prstGeom prst="rect">
            <a:avLst/>
          </a:prstGeom>
          <a:noFill/>
        </p:spPr>
        <p:txBody>
          <a:bodyPr wrap="square" rtlCol="0">
            <a:spAutoFit/>
          </a:bodyPr>
          <a:lstStyle/>
          <a:p>
            <a:pPr marL="285750" lvl="0" indent="-285750">
              <a:lnSpc>
                <a:spcPct val="200000"/>
              </a:lnSpc>
              <a:buFont typeface="Arial" panose="020B0604020202020204" pitchFamily="34" charset="0"/>
              <a:buChar char="•"/>
            </a:pPr>
            <a:r>
              <a:rPr lang="en-GB" b="1" dirty="0" smtClean="0"/>
              <a:t>Developed </a:t>
            </a:r>
            <a:r>
              <a:rPr lang="en-GB" b="1" dirty="0"/>
              <a:t>a definition of Child Sexual Exploitation</a:t>
            </a:r>
            <a:endParaRPr lang="en-GB" dirty="0"/>
          </a:p>
          <a:p>
            <a:pPr marL="285750" lvl="0" indent="-285750">
              <a:lnSpc>
                <a:spcPct val="200000"/>
              </a:lnSpc>
              <a:buFont typeface="Arial" panose="020B0604020202020204" pitchFamily="34" charset="0"/>
              <a:buChar char="•"/>
            </a:pPr>
            <a:r>
              <a:rPr lang="en-GB" b="1" dirty="0" smtClean="0"/>
              <a:t>Produced a </a:t>
            </a:r>
            <a:r>
              <a:rPr lang="en-GB" b="1" dirty="0"/>
              <a:t>CSE Risk Assessment tool </a:t>
            </a:r>
            <a:endParaRPr lang="en-GB" dirty="0"/>
          </a:p>
          <a:p>
            <a:pPr marL="285750" lvl="0" indent="-285750">
              <a:lnSpc>
                <a:spcPct val="200000"/>
              </a:lnSpc>
              <a:buFont typeface="Arial" panose="020B0604020202020204" pitchFamily="34" charset="0"/>
              <a:buChar char="•"/>
            </a:pPr>
            <a:r>
              <a:rPr lang="en-GB" b="1" dirty="0" smtClean="0"/>
              <a:t>Produced </a:t>
            </a:r>
            <a:r>
              <a:rPr lang="en-GB" b="1" dirty="0"/>
              <a:t>a CSE strategic framework and pathway</a:t>
            </a:r>
            <a:endParaRPr lang="en-GB" dirty="0"/>
          </a:p>
          <a:p>
            <a:pPr marL="285750" lvl="0" indent="-285750">
              <a:lnSpc>
                <a:spcPct val="200000"/>
              </a:lnSpc>
              <a:buFont typeface="Arial" panose="020B0604020202020204" pitchFamily="34" charset="0"/>
              <a:buChar char="•"/>
            </a:pPr>
            <a:r>
              <a:rPr lang="en-GB" b="1" dirty="0" smtClean="0"/>
              <a:t>Produced </a:t>
            </a:r>
            <a:r>
              <a:rPr lang="en-GB" b="1" dirty="0"/>
              <a:t>supporting practitioner policy and practice guidance</a:t>
            </a:r>
            <a:endParaRPr lang="en-GB" dirty="0"/>
          </a:p>
          <a:p>
            <a:pPr marL="285750" lvl="0" indent="-285750">
              <a:lnSpc>
                <a:spcPct val="200000"/>
              </a:lnSpc>
              <a:buFont typeface="Arial" panose="020B0604020202020204" pitchFamily="34" charset="0"/>
              <a:buChar char="•"/>
            </a:pPr>
            <a:r>
              <a:rPr lang="en-GB" b="1" dirty="0" smtClean="0"/>
              <a:t>Produced </a:t>
            </a:r>
            <a:r>
              <a:rPr lang="en-GB" b="1" dirty="0"/>
              <a:t>a high level CSE Action Plan</a:t>
            </a:r>
            <a:endParaRPr lang="en-GB" dirty="0"/>
          </a:p>
          <a:p>
            <a:pPr marL="285750" lvl="0" indent="-285750">
              <a:lnSpc>
                <a:spcPct val="200000"/>
              </a:lnSpc>
              <a:buFont typeface="Arial" panose="020B0604020202020204" pitchFamily="34" charset="0"/>
              <a:buChar char="•"/>
            </a:pPr>
            <a:r>
              <a:rPr lang="en-GB" b="1" dirty="0" smtClean="0"/>
              <a:t>Produced </a:t>
            </a:r>
            <a:r>
              <a:rPr lang="en-GB" b="1" dirty="0"/>
              <a:t>a Multi-Agency Planning and Improvement tool (MAPIT)</a:t>
            </a:r>
            <a:endParaRPr lang="en-GB" dirty="0"/>
          </a:p>
          <a:p>
            <a:r>
              <a:rPr lang="en-GB" dirty="0"/>
              <a:t> </a:t>
            </a:r>
          </a:p>
          <a:p>
            <a:endParaRPr lang="en-GB" dirty="0"/>
          </a:p>
        </p:txBody>
      </p:sp>
    </p:spTree>
    <p:extLst>
      <p:ext uri="{BB962C8B-B14F-4D97-AF65-F5344CB8AC3E}">
        <p14:creationId xmlns:p14="http://schemas.microsoft.com/office/powerpoint/2010/main" val="485913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476672"/>
            <a:ext cx="6408712" cy="369332"/>
          </a:xfrm>
          <a:prstGeom prst="rect">
            <a:avLst/>
          </a:prstGeom>
          <a:noFill/>
        </p:spPr>
        <p:txBody>
          <a:bodyPr wrap="square" rtlCol="0">
            <a:spAutoFit/>
          </a:bodyPr>
          <a:lstStyle/>
          <a:p>
            <a:r>
              <a:rPr lang="en-GB" b="1" dirty="0" smtClean="0"/>
              <a:t>Child Sexual Exploitation: Manx Definition</a:t>
            </a:r>
            <a:endParaRPr lang="en-GB" b="1" dirty="0"/>
          </a:p>
        </p:txBody>
      </p:sp>
      <p:sp>
        <p:nvSpPr>
          <p:cNvPr id="3" name="TextBox 2"/>
          <p:cNvSpPr txBox="1"/>
          <p:nvPr/>
        </p:nvSpPr>
        <p:spPr>
          <a:xfrm>
            <a:off x="1547664" y="1772816"/>
            <a:ext cx="6120680" cy="3416320"/>
          </a:xfrm>
          <a:prstGeom prst="rect">
            <a:avLst/>
          </a:prstGeom>
          <a:noFill/>
        </p:spPr>
        <p:txBody>
          <a:bodyPr wrap="square" rtlCol="0">
            <a:spAutoFit/>
          </a:bodyPr>
          <a:lstStyle/>
          <a:p>
            <a:r>
              <a:rPr lang="en-GB" b="1" dirty="0"/>
              <a:t>“Child sexual exploitation is a form of sexual abuse in which a person(s), persuades, forces,  coerces and / or manipulates a child or young person, under 18 year of age, into engaging in some form of sexual activity in return for, amongst other things, money, drugs / alcohol, gifts, affection / attachment or status. Child Sexual exploitation does not always involve physical contact and may occur through other mediums such as online, mobile technology, social media and applications, and exposure to pornography”</a:t>
            </a:r>
            <a:endParaRPr lang="en-GB" dirty="0"/>
          </a:p>
          <a:p>
            <a:r>
              <a:rPr lang="en-GB" b="1" dirty="0"/>
              <a:t> </a:t>
            </a:r>
            <a:endParaRPr lang="en-GB" dirty="0"/>
          </a:p>
          <a:p>
            <a:r>
              <a:rPr lang="en-GB" b="1" dirty="0"/>
              <a:t>IOMSCB (2016).</a:t>
            </a:r>
            <a:endParaRPr lang="en-GB" dirty="0"/>
          </a:p>
          <a:p>
            <a:endParaRPr lang="en-GB" dirty="0"/>
          </a:p>
        </p:txBody>
      </p:sp>
    </p:spTree>
    <p:extLst>
      <p:ext uri="{BB962C8B-B14F-4D97-AF65-F5344CB8AC3E}">
        <p14:creationId xmlns:p14="http://schemas.microsoft.com/office/powerpoint/2010/main" val="349429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260648"/>
            <a:ext cx="6768752" cy="369332"/>
          </a:xfrm>
          <a:prstGeom prst="rect">
            <a:avLst/>
          </a:prstGeom>
          <a:noFill/>
        </p:spPr>
        <p:txBody>
          <a:bodyPr wrap="square" rtlCol="0">
            <a:spAutoFit/>
          </a:bodyPr>
          <a:lstStyle/>
          <a:p>
            <a:r>
              <a:rPr lang="en-GB" b="1" dirty="0" smtClean="0"/>
              <a:t>The Strategic themes;</a:t>
            </a:r>
            <a:endParaRPr lang="en-GB" b="1" dirty="0"/>
          </a:p>
        </p:txBody>
      </p:sp>
      <p:sp>
        <p:nvSpPr>
          <p:cNvPr id="3" name="TextBox 2"/>
          <p:cNvSpPr txBox="1"/>
          <p:nvPr/>
        </p:nvSpPr>
        <p:spPr>
          <a:xfrm>
            <a:off x="1331640" y="1412776"/>
            <a:ext cx="6552728" cy="5078313"/>
          </a:xfrm>
          <a:prstGeom prst="rect">
            <a:avLst/>
          </a:prstGeom>
          <a:noFill/>
        </p:spPr>
        <p:txBody>
          <a:bodyPr wrap="square" rtlCol="0">
            <a:spAutoFit/>
          </a:bodyPr>
          <a:lstStyle/>
          <a:p>
            <a:r>
              <a:rPr lang="en-GB" dirty="0"/>
              <a:t>The Principle Child Sexual Exploitation Strategic Themes (The 7 P’s);</a:t>
            </a:r>
          </a:p>
          <a:p>
            <a:pPr marL="285750" lvl="0" indent="-285750">
              <a:lnSpc>
                <a:spcPct val="200000"/>
              </a:lnSpc>
              <a:buFont typeface="Arial" panose="020B0604020202020204" pitchFamily="34" charset="0"/>
              <a:buChar char="•"/>
            </a:pPr>
            <a:r>
              <a:rPr lang="en-GB" b="1" dirty="0" smtClean="0"/>
              <a:t>Prevention (Neil Craig, Police)</a:t>
            </a:r>
            <a:endParaRPr lang="en-GB" dirty="0"/>
          </a:p>
          <a:p>
            <a:pPr marL="285750" lvl="0" indent="-285750">
              <a:lnSpc>
                <a:spcPct val="200000"/>
              </a:lnSpc>
              <a:buFont typeface="Arial" panose="020B0604020202020204" pitchFamily="34" charset="0"/>
              <a:buChar char="•"/>
            </a:pPr>
            <a:r>
              <a:rPr lang="en-GB" b="1" dirty="0" smtClean="0"/>
              <a:t>Protection (Steve Taylor, St Christopher’s)</a:t>
            </a:r>
            <a:endParaRPr lang="en-GB" dirty="0"/>
          </a:p>
          <a:p>
            <a:pPr marL="285750" lvl="0" indent="-285750">
              <a:lnSpc>
                <a:spcPct val="200000"/>
              </a:lnSpc>
              <a:buFont typeface="Arial" panose="020B0604020202020204" pitchFamily="34" charset="0"/>
              <a:buChar char="•"/>
            </a:pPr>
            <a:r>
              <a:rPr lang="en-GB" b="1" dirty="0"/>
              <a:t>Pursuing and </a:t>
            </a:r>
            <a:r>
              <a:rPr lang="en-GB" b="1" dirty="0" smtClean="0"/>
              <a:t>Prosecution (Michelle McKillop  (Police) and Simon Griffin (DHA))</a:t>
            </a:r>
            <a:endParaRPr lang="en-GB" dirty="0"/>
          </a:p>
          <a:p>
            <a:pPr marL="285750" lvl="0" indent="-285750">
              <a:lnSpc>
                <a:spcPct val="200000"/>
              </a:lnSpc>
              <a:buFont typeface="Arial" panose="020B0604020202020204" pitchFamily="34" charset="0"/>
              <a:buChar char="•"/>
            </a:pPr>
            <a:r>
              <a:rPr lang="en-GB" b="1" dirty="0" smtClean="0"/>
              <a:t>Partnership (Gary McManus;  CSEIG Chair)</a:t>
            </a:r>
            <a:endParaRPr lang="en-GB" dirty="0"/>
          </a:p>
          <a:p>
            <a:pPr marL="285750" lvl="0" indent="-285750">
              <a:lnSpc>
                <a:spcPct val="200000"/>
              </a:lnSpc>
              <a:buFont typeface="Arial" panose="020B0604020202020204" pitchFamily="34" charset="0"/>
              <a:buChar char="•"/>
            </a:pPr>
            <a:r>
              <a:rPr lang="en-GB" b="1" dirty="0"/>
              <a:t>Public and Professional </a:t>
            </a:r>
            <a:r>
              <a:rPr lang="en-GB" b="1" dirty="0" smtClean="0"/>
              <a:t>Confidence (</a:t>
            </a:r>
            <a:r>
              <a:rPr lang="en-GB" b="1" dirty="0" err="1" smtClean="0"/>
              <a:t>Gráinne</a:t>
            </a:r>
            <a:r>
              <a:rPr lang="en-GB" b="1" dirty="0" smtClean="0"/>
              <a:t> Burns)</a:t>
            </a:r>
            <a:endParaRPr lang="en-GB" dirty="0"/>
          </a:p>
          <a:p>
            <a:pPr marL="285750" lvl="0" indent="-285750">
              <a:lnSpc>
                <a:spcPct val="200000"/>
              </a:lnSpc>
              <a:buFont typeface="Arial" panose="020B0604020202020204" pitchFamily="34" charset="0"/>
              <a:buChar char="•"/>
            </a:pPr>
            <a:r>
              <a:rPr lang="en-GB" b="1" dirty="0" smtClean="0"/>
              <a:t>Pathways (Janice Franks)</a:t>
            </a:r>
            <a:endParaRPr lang="en-GB" dirty="0"/>
          </a:p>
          <a:p>
            <a:pPr marL="285750" lvl="0" indent="-285750">
              <a:lnSpc>
                <a:spcPct val="200000"/>
              </a:lnSpc>
              <a:buFont typeface="Arial" panose="020B0604020202020204" pitchFamily="34" charset="0"/>
              <a:buChar char="•"/>
            </a:pPr>
            <a:r>
              <a:rPr lang="en-GB" b="1" dirty="0"/>
              <a:t>Performance Reporting and </a:t>
            </a:r>
            <a:r>
              <a:rPr lang="en-GB" b="1" dirty="0" smtClean="0"/>
              <a:t>Monitoring (All)</a:t>
            </a:r>
            <a:endParaRPr lang="en-GB" dirty="0"/>
          </a:p>
          <a:p>
            <a:endParaRPr lang="en-GB" dirty="0"/>
          </a:p>
        </p:txBody>
      </p:sp>
    </p:spTree>
    <p:extLst>
      <p:ext uri="{BB962C8B-B14F-4D97-AF65-F5344CB8AC3E}">
        <p14:creationId xmlns:p14="http://schemas.microsoft.com/office/powerpoint/2010/main" val="137794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764704"/>
            <a:ext cx="6480720" cy="369332"/>
          </a:xfrm>
          <a:prstGeom prst="rect">
            <a:avLst/>
          </a:prstGeom>
          <a:noFill/>
        </p:spPr>
        <p:txBody>
          <a:bodyPr wrap="square" rtlCol="0">
            <a:spAutoFit/>
          </a:bodyPr>
          <a:lstStyle/>
          <a:p>
            <a:r>
              <a:rPr lang="en-GB" dirty="0" smtClean="0"/>
              <a:t>The Multi Agency Planning and Improvement Tool  -(CSE- MAPIT)</a:t>
            </a:r>
            <a:endParaRPr lang="en-GB" dirty="0"/>
          </a:p>
        </p:txBody>
      </p:sp>
      <p:sp>
        <p:nvSpPr>
          <p:cNvPr id="4" name="Oval 31"/>
          <p:cNvSpPr>
            <a:spLocks noChangeArrowheads="1"/>
          </p:cNvSpPr>
          <p:nvPr/>
        </p:nvSpPr>
        <p:spPr bwMode="auto">
          <a:xfrm>
            <a:off x="2819400" y="2330056"/>
            <a:ext cx="3467100" cy="1638300"/>
          </a:xfrm>
          <a:prstGeom prst="ellipse">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sng" strike="noStrike" cap="none" normalizeH="0" baseline="0" smtClean="0">
                <a:ln>
                  <a:noFill/>
                </a:ln>
                <a:solidFill>
                  <a:schemeClr val="tx1"/>
                </a:solidFill>
                <a:effectLst/>
                <a:latin typeface="Tahoma" pitchFamily="34" charset="0"/>
                <a:ea typeface="Times New Roman" pitchFamily="18" charset="0"/>
                <a:cs typeface="Tahoma" pitchFamily="34" charset="0"/>
              </a:rPr>
              <a:t>Principle 1</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smtClean="0">
                <a:ln>
                  <a:noFill/>
                </a:ln>
                <a:solidFill>
                  <a:schemeClr val="tx1"/>
                </a:solidFill>
                <a:effectLst/>
                <a:latin typeface="Tahoma" pitchFamily="34" charset="0"/>
                <a:ea typeface="Times New Roman" pitchFamily="18" charset="0"/>
                <a:cs typeface="Tahoma" pitchFamily="34" charset="0"/>
              </a:rPr>
              <a:t>Prevention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Oval 30"/>
          <p:cNvSpPr>
            <a:spLocks noChangeArrowheads="1"/>
          </p:cNvSpPr>
          <p:nvPr/>
        </p:nvSpPr>
        <p:spPr bwMode="auto">
          <a:xfrm>
            <a:off x="2286000" y="1644256"/>
            <a:ext cx="1447800" cy="1371600"/>
          </a:xfrm>
          <a:prstGeom prst="ellipse">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1" u="none" strike="noStrike" cap="none" normalizeH="0" baseline="0" smtClean="0">
                <a:ln>
                  <a:noFill/>
                </a:ln>
                <a:solidFill>
                  <a:srgbClr val="000000"/>
                </a:solidFill>
                <a:effectLst/>
                <a:latin typeface="Tahoma" pitchFamily="34" charset="0"/>
                <a:ea typeface="Times New Roman" pitchFamily="18" charset="0"/>
                <a:cs typeface="Tahoma" pitchFamily="34" charset="0"/>
              </a:rPr>
              <a:t>Promoting Early Identification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Oval 288"/>
          <p:cNvSpPr>
            <a:spLocks noChangeArrowheads="1"/>
          </p:cNvSpPr>
          <p:nvPr/>
        </p:nvSpPr>
        <p:spPr bwMode="auto">
          <a:xfrm>
            <a:off x="2286000" y="3356992"/>
            <a:ext cx="1447800" cy="1381125"/>
          </a:xfrm>
          <a:prstGeom prst="ellipse">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1" u="none" strike="noStrike" cap="none" normalizeH="0" baseline="0" smtClean="0">
                <a:ln>
                  <a:noFill/>
                </a:ln>
                <a:solidFill>
                  <a:srgbClr val="000000"/>
                </a:solidFill>
                <a:effectLst/>
                <a:latin typeface="Tahoma" pitchFamily="34" charset="0"/>
                <a:ea typeface="Times New Roman" pitchFamily="18" charset="0"/>
                <a:cs typeface="Tahoma" pitchFamily="34" charset="0"/>
              </a:rPr>
              <a:t>Developing Young People’s Ownership of CSE risks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Oval 29"/>
          <p:cNvSpPr>
            <a:spLocks noChangeArrowheads="1"/>
          </p:cNvSpPr>
          <p:nvPr/>
        </p:nvSpPr>
        <p:spPr bwMode="auto">
          <a:xfrm>
            <a:off x="5261473" y="1627785"/>
            <a:ext cx="1419225" cy="1371600"/>
          </a:xfrm>
          <a:prstGeom prst="ellipse">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1" u="none" strike="noStrike" cap="none" normalizeH="0" baseline="0" smtClean="0">
                <a:ln>
                  <a:noFill/>
                </a:ln>
                <a:solidFill>
                  <a:srgbClr val="000000"/>
                </a:solidFill>
                <a:effectLst/>
                <a:latin typeface="Tahoma" pitchFamily="34" charset="0"/>
                <a:ea typeface="Times New Roman" pitchFamily="18" charset="0"/>
                <a:cs typeface="Tahoma" pitchFamily="34" charset="0"/>
              </a:rPr>
              <a:t>CSE Education and Awareness Raising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Oval 28"/>
          <p:cNvSpPr>
            <a:spLocks noChangeArrowheads="1"/>
          </p:cNvSpPr>
          <p:nvPr/>
        </p:nvSpPr>
        <p:spPr bwMode="auto">
          <a:xfrm>
            <a:off x="2247900" y="1484784"/>
            <a:ext cx="571500" cy="504825"/>
          </a:xfrm>
          <a:prstGeom prst="ellipse">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1.1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Oval 27"/>
          <p:cNvSpPr>
            <a:spLocks noChangeArrowheads="1"/>
          </p:cNvSpPr>
          <p:nvPr/>
        </p:nvSpPr>
        <p:spPr bwMode="auto">
          <a:xfrm>
            <a:off x="6427225" y="1627785"/>
            <a:ext cx="571500" cy="504825"/>
          </a:xfrm>
          <a:prstGeom prst="ellipse">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1.2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Oval 312"/>
          <p:cNvSpPr>
            <a:spLocks noChangeArrowheads="1"/>
          </p:cNvSpPr>
          <p:nvPr/>
        </p:nvSpPr>
        <p:spPr bwMode="auto">
          <a:xfrm>
            <a:off x="5550925" y="3356992"/>
            <a:ext cx="1447800" cy="1381125"/>
          </a:xfrm>
          <a:prstGeom prst="ellipse">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1" u="none" strike="noStrike" cap="none" normalizeH="0" baseline="0" smtClean="0">
                <a:ln>
                  <a:noFill/>
                </a:ln>
                <a:solidFill>
                  <a:srgbClr val="000000"/>
                </a:solidFill>
                <a:effectLst/>
                <a:latin typeface="Tahoma" pitchFamily="34" charset="0"/>
                <a:ea typeface="Times New Roman" pitchFamily="18" charset="0"/>
                <a:cs typeface="Tahoma" pitchFamily="34" charset="0"/>
              </a:rPr>
              <a:t>Disrupting Perpetrators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The CSE – MAPIT: Principle into Action Chart (i)</a:t>
            </a:r>
            <a:endParaRPr kumimoji="0" lang="en-GB"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6"/>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Oval 28"/>
          <p:cNvSpPr>
            <a:spLocks noChangeArrowheads="1"/>
          </p:cNvSpPr>
          <p:nvPr/>
        </p:nvSpPr>
        <p:spPr bwMode="auto">
          <a:xfrm>
            <a:off x="6427225" y="4485540"/>
            <a:ext cx="571500" cy="504825"/>
          </a:xfrm>
          <a:prstGeom prst="ellipse">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1.4</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Oval 28"/>
          <p:cNvSpPr>
            <a:spLocks noChangeArrowheads="1"/>
          </p:cNvSpPr>
          <p:nvPr/>
        </p:nvSpPr>
        <p:spPr bwMode="auto">
          <a:xfrm>
            <a:off x="2245723" y="4485704"/>
            <a:ext cx="571500" cy="504825"/>
          </a:xfrm>
          <a:prstGeom prst="ellipse">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8367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980728"/>
            <a:ext cx="6696744" cy="369332"/>
          </a:xfrm>
          <a:prstGeom prst="rect">
            <a:avLst/>
          </a:prstGeom>
          <a:noFill/>
        </p:spPr>
        <p:txBody>
          <a:bodyPr wrap="square" rtlCol="0">
            <a:spAutoFit/>
          </a:bodyPr>
          <a:lstStyle/>
          <a:p>
            <a:endParaRPr lang="en-GB" dirty="0"/>
          </a:p>
        </p:txBody>
      </p:sp>
      <p:sp>
        <p:nvSpPr>
          <p:cNvPr id="3" name="Rectangle 311"/>
          <p:cNvSpPr>
            <a:spLocks noChangeArrowheads="1"/>
          </p:cNvSpPr>
          <p:nvPr/>
        </p:nvSpPr>
        <p:spPr bwMode="auto">
          <a:xfrm>
            <a:off x="600075" y="619125"/>
            <a:ext cx="590550" cy="40005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291"/>
          <p:cNvSpPr>
            <a:spLocks noChangeArrowheads="1"/>
          </p:cNvSpPr>
          <p:nvPr/>
        </p:nvSpPr>
        <p:spPr bwMode="auto">
          <a:xfrm>
            <a:off x="1190625" y="619125"/>
            <a:ext cx="6572250" cy="40005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Prevention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310"/>
          <p:cNvSpPr>
            <a:spLocks noChangeArrowheads="1"/>
          </p:cNvSpPr>
          <p:nvPr/>
        </p:nvSpPr>
        <p:spPr bwMode="auto">
          <a:xfrm>
            <a:off x="600075" y="1017588"/>
            <a:ext cx="590550" cy="400050"/>
          </a:xfrm>
          <a:prstGeom prst="rect">
            <a:avLst/>
          </a:prstGeom>
          <a:solidFill>
            <a:srgbClr val="FFFF00"/>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1.1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303"/>
          <p:cNvSpPr>
            <a:spLocks noChangeArrowheads="1"/>
          </p:cNvSpPr>
          <p:nvPr/>
        </p:nvSpPr>
        <p:spPr bwMode="auto">
          <a:xfrm>
            <a:off x="1190625" y="1017588"/>
            <a:ext cx="4981575" cy="400050"/>
          </a:xfrm>
          <a:prstGeom prst="rect">
            <a:avLst/>
          </a:prstGeom>
          <a:solidFill>
            <a:srgbClr val="FFFF00"/>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Promote early identification of risk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309"/>
          <p:cNvSpPr>
            <a:spLocks noChangeArrowheads="1"/>
          </p:cNvSpPr>
          <p:nvPr/>
        </p:nvSpPr>
        <p:spPr bwMode="auto">
          <a:xfrm>
            <a:off x="600075" y="1423988"/>
            <a:ext cx="590550" cy="40005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308"/>
          <p:cNvSpPr>
            <a:spLocks noChangeArrowheads="1"/>
          </p:cNvSpPr>
          <p:nvPr/>
        </p:nvSpPr>
        <p:spPr bwMode="auto">
          <a:xfrm>
            <a:off x="600075" y="2216150"/>
            <a:ext cx="571500" cy="40005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305"/>
          <p:cNvSpPr>
            <a:spLocks noChangeArrowheads="1"/>
          </p:cNvSpPr>
          <p:nvPr/>
        </p:nvSpPr>
        <p:spPr bwMode="auto">
          <a:xfrm>
            <a:off x="600075" y="1831975"/>
            <a:ext cx="590550" cy="40005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306"/>
          <p:cNvSpPr>
            <a:spLocks noChangeArrowheads="1"/>
          </p:cNvSpPr>
          <p:nvPr/>
        </p:nvSpPr>
        <p:spPr bwMode="auto">
          <a:xfrm>
            <a:off x="600075" y="2622550"/>
            <a:ext cx="571500" cy="400050"/>
          </a:xfrm>
          <a:prstGeom prst="rect">
            <a:avLst/>
          </a:prstGeom>
          <a:solidFill>
            <a:srgbClr val="FFFF00"/>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1.2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290"/>
          <p:cNvSpPr>
            <a:spLocks noChangeArrowheads="1"/>
          </p:cNvSpPr>
          <p:nvPr/>
        </p:nvSpPr>
        <p:spPr bwMode="auto">
          <a:xfrm>
            <a:off x="600075" y="3444875"/>
            <a:ext cx="571500" cy="40005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304"/>
          <p:cNvSpPr>
            <a:spLocks noChangeArrowheads="1"/>
          </p:cNvSpPr>
          <p:nvPr/>
        </p:nvSpPr>
        <p:spPr bwMode="auto">
          <a:xfrm>
            <a:off x="600075" y="3048000"/>
            <a:ext cx="619125" cy="40005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302"/>
          <p:cNvSpPr>
            <a:spLocks noChangeArrowheads="1"/>
          </p:cNvSpPr>
          <p:nvPr/>
        </p:nvSpPr>
        <p:spPr bwMode="auto">
          <a:xfrm>
            <a:off x="6172200" y="1017588"/>
            <a:ext cx="790575" cy="390525"/>
          </a:xfrm>
          <a:prstGeom prst="rect">
            <a:avLst/>
          </a:prstGeom>
          <a:solidFill>
            <a:srgbClr val="FFFF00"/>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Rating</a:t>
            </a: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292"/>
          <p:cNvSpPr>
            <a:spLocks noChangeArrowheads="1"/>
          </p:cNvSpPr>
          <p:nvPr/>
        </p:nvSpPr>
        <p:spPr bwMode="auto">
          <a:xfrm>
            <a:off x="6962775" y="1017588"/>
            <a:ext cx="800100" cy="390525"/>
          </a:xfrm>
          <a:prstGeom prst="rect">
            <a:avLst/>
          </a:prstGeom>
          <a:solidFill>
            <a:srgbClr val="FFFF00"/>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Change?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300"/>
          <p:cNvSpPr>
            <a:spLocks noChangeArrowheads="1"/>
          </p:cNvSpPr>
          <p:nvPr/>
        </p:nvSpPr>
        <p:spPr bwMode="auto">
          <a:xfrm>
            <a:off x="1190625" y="1420813"/>
            <a:ext cx="4981575" cy="38100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Evidence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301"/>
          <p:cNvSpPr>
            <a:spLocks noChangeArrowheads="1"/>
          </p:cNvSpPr>
          <p:nvPr/>
        </p:nvSpPr>
        <p:spPr bwMode="auto">
          <a:xfrm>
            <a:off x="1190625" y="1831975"/>
            <a:ext cx="4981575" cy="40005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Comments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299"/>
          <p:cNvSpPr>
            <a:spLocks noChangeArrowheads="1"/>
          </p:cNvSpPr>
          <p:nvPr/>
        </p:nvSpPr>
        <p:spPr bwMode="auto">
          <a:xfrm>
            <a:off x="1171575" y="2238375"/>
            <a:ext cx="4981575" cy="40005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Action (who will do what by when)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298"/>
          <p:cNvSpPr>
            <a:spLocks noChangeArrowheads="1"/>
          </p:cNvSpPr>
          <p:nvPr/>
        </p:nvSpPr>
        <p:spPr bwMode="auto">
          <a:xfrm>
            <a:off x="6172200" y="1414463"/>
            <a:ext cx="790575" cy="390525"/>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Rating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297"/>
          <p:cNvSpPr>
            <a:spLocks noChangeArrowheads="1"/>
          </p:cNvSpPr>
          <p:nvPr/>
        </p:nvSpPr>
        <p:spPr bwMode="auto">
          <a:xfrm>
            <a:off x="6172200" y="1809750"/>
            <a:ext cx="790575" cy="390525"/>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Rating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96"/>
          <p:cNvSpPr>
            <a:spLocks noChangeArrowheads="1"/>
          </p:cNvSpPr>
          <p:nvPr/>
        </p:nvSpPr>
        <p:spPr bwMode="auto">
          <a:xfrm>
            <a:off x="6172200" y="2238375"/>
            <a:ext cx="790575" cy="390525"/>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Rating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93"/>
          <p:cNvSpPr>
            <a:spLocks noChangeArrowheads="1"/>
          </p:cNvSpPr>
          <p:nvPr/>
        </p:nvSpPr>
        <p:spPr bwMode="auto">
          <a:xfrm>
            <a:off x="6962775" y="1423988"/>
            <a:ext cx="790575" cy="390525"/>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Y/N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94"/>
          <p:cNvSpPr>
            <a:spLocks noChangeArrowheads="1"/>
          </p:cNvSpPr>
          <p:nvPr/>
        </p:nvSpPr>
        <p:spPr bwMode="auto">
          <a:xfrm>
            <a:off x="6962775" y="1819275"/>
            <a:ext cx="790575" cy="390525"/>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Y/N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95"/>
          <p:cNvSpPr>
            <a:spLocks noChangeArrowheads="1"/>
          </p:cNvSpPr>
          <p:nvPr/>
        </p:nvSpPr>
        <p:spPr bwMode="auto">
          <a:xfrm>
            <a:off x="6962775" y="2238375"/>
            <a:ext cx="790575" cy="390525"/>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Y/N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32"/>
          <p:cNvSpPr>
            <a:spLocks noChangeArrowheads="1"/>
          </p:cNvSpPr>
          <p:nvPr/>
        </p:nvSpPr>
        <p:spPr bwMode="auto">
          <a:xfrm>
            <a:off x="1171575" y="2613025"/>
            <a:ext cx="6343650" cy="400050"/>
          </a:xfrm>
          <a:prstGeom prst="rect">
            <a:avLst/>
          </a:prstGeom>
          <a:solidFill>
            <a:srgbClr val="FFFF00"/>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Ensure CSE education and awareness raising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33"/>
          <p:cNvSpPr>
            <a:spLocks noChangeArrowheads="1"/>
          </p:cNvSpPr>
          <p:nvPr/>
        </p:nvSpPr>
        <p:spPr bwMode="auto">
          <a:xfrm>
            <a:off x="1171575" y="3051175"/>
            <a:ext cx="5057775" cy="40005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Evidence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34"/>
          <p:cNvSpPr>
            <a:spLocks noChangeArrowheads="1"/>
          </p:cNvSpPr>
          <p:nvPr/>
        </p:nvSpPr>
        <p:spPr bwMode="auto">
          <a:xfrm>
            <a:off x="1181100" y="3457575"/>
            <a:ext cx="4981575" cy="40005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Comments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35"/>
          <p:cNvSpPr>
            <a:spLocks noChangeArrowheads="1"/>
          </p:cNvSpPr>
          <p:nvPr/>
        </p:nvSpPr>
        <p:spPr bwMode="auto">
          <a:xfrm>
            <a:off x="1171575" y="3873500"/>
            <a:ext cx="4981575" cy="40005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Action (who will do what by when)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36"/>
          <p:cNvSpPr>
            <a:spLocks noChangeArrowheads="1"/>
          </p:cNvSpPr>
          <p:nvPr/>
        </p:nvSpPr>
        <p:spPr bwMode="auto">
          <a:xfrm>
            <a:off x="600075" y="3860800"/>
            <a:ext cx="571500" cy="409575"/>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37"/>
          <p:cNvSpPr>
            <a:spLocks noChangeArrowheads="1"/>
          </p:cNvSpPr>
          <p:nvPr/>
        </p:nvSpPr>
        <p:spPr bwMode="auto">
          <a:xfrm>
            <a:off x="6153150" y="3051175"/>
            <a:ext cx="790575" cy="428625"/>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Rating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38"/>
          <p:cNvSpPr>
            <a:spLocks noChangeArrowheads="1"/>
          </p:cNvSpPr>
          <p:nvPr/>
        </p:nvSpPr>
        <p:spPr bwMode="auto">
          <a:xfrm>
            <a:off x="6153150" y="3883025"/>
            <a:ext cx="809625" cy="390525"/>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Rating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39"/>
          <p:cNvSpPr>
            <a:spLocks noChangeArrowheads="1"/>
          </p:cNvSpPr>
          <p:nvPr/>
        </p:nvSpPr>
        <p:spPr bwMode="auto">
          <a:xfrm>
            <a:off x="6153150" y="3455988"/>
            <a:ext cx="790575" cy="41910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Rating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40"/>
          <p:cNvSpPr>
            <a:spLocks noChangeArrowheads="1"/>
          </p:cNvSpPr>
          <p:nvPr/>
        </p:nvSpPr>
        <p:spPr bwMode="auto">
          <a:xfrm>
            <a:off x="6953250" y="3062288"/>
            <a:ext cx="800100" cy="390525"/>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Y/N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41"/>
          <p:cNvSpPr>
            <a:spLocks noChangeArrowheads="1"/>
          </p:cNvSpPr>
          <p:nvPr/>
        </p:nvSpPr>
        <p:spPr bwMode="auto">
          <a:xfrm>
            <a:off x="6953250" y="3455988"/>
            <a:ext cx="790575" cy="419100"/>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Y/N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42"/>
          <p:cNvSpPr>
            <a:spLocks noChangeArrowheads="1"/>
          </p:cNvSpPr>
          <p:nvPr/>
        </p:nvSpPr>
        <p:spPr bwMode="auto">
          <a:xfrm>
            <a:off x="6962775" y="3886200"/>
            <a:ext cx="790575" cy="390525"/>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Y/N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43"/>
          <p:cNvSpPr>
            <a:spLocks noChangeArrowheads="1"/>
          </p:cNvSpPr>
          <p:nvPr/>
        </p:nvSpPr>
        <p:spPr bwMode="auto">
          <a:xfrm>
            <a:off x="6172200" y="2613025"/>
            <a:ext cx="790575" cy="419100"/>
          </a:xfrm>
          <a:prstGeom prst="rect">
            <a:avLst/>
          </a:prstGeom>
          <a:solidFill>
            <a:srgbClr val="FFFF00"/>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Rating Now</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44"/>
          <p:cNvSpPr>
            <a:spLocks noChangeArrowheads="1"/>
          </p:cNvSpPr>
          <p:nvPr/>
        </p:nvSpPr>
        <p:spPr bwMode="auto">
          <a:xfrm>
            <a:off x="6953250" y="2613025"/>
            <a:ext cx="800100" cy="428625"/>
          </a:xfrm>
          <a:prstGeom prst="rect">
            <a:avLst/>
          </a:prstGeom>
          <a:solidFill>
            <a:srgbClr val="FFFF00"/>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Change?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3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543175" algn="l"/>
              </a:tabLst>
              <a:defRPr>
                <a:solidFill>
                  <a:schemeClr val="tx1"/>
                </a:solidFill>
                <a:latin typeface="Arial" pitchFamily="34" charset="0"/>
                <a:cs typeface="Arial" pitchFamily="34" charset="0"/>
              </a:defRPr>
            </a:lvl1pPr>
            <a:lvl2pPr fontAlgn="base">
              <a:spcBef>
                <a:spcPct val="0"/>
              </a:spcBef>
              <a:spcAft>
                <a:spcPct val="0"/>
              </a:spcAft>
              <a:tabLst>
                <a:tab pos="2543175" algn="l"/>
              </a:tabLst>
              <a:defRPr>
                <a:solidFill>
                  <a:schemeClr val="tx1"/>
                </a:solidFill>
                <a:latin typeface="Arial" pitchFamily="34" charset="0"/>
                <a:cs typeface="Arial" pitchFamily="34" charset="0"/>
              </a:defRPr>
            </a:lvl2pPr>
            <a:lvl3pPr fontAlgn="base">
              <a:spcBef>
                <a:spcPct val="0"/>
              </a:spcBef>
              <a:spcAft>
                <a:spcPct val="0"/>
              </a:spcAft>
              <a:tabLst>
                <a:tab pos="2543175" algn="l"/>
              </a:tabLst>
              <a:defRPr>
                <a:solidFill>
                  <a:schemeClr val="tx1"/>
                </a:solidFill>
                <a:latin typeface="Arial" pitchFamily="34" charset="0"/>
                <a:cs typeface="Arial" pitchFamily="34" charset="0"/>
              </a:defRPr>
            </a:lvl3pPr>
            <a:lvl4pPr fontAlgn="base">
              <a:spcBef>
                <a:spcPct val="0"/>
              </a:spcBef>
              <a:spcAft>
                <a:spcPct val="0"/>
              </a:spcAft>
              <a:tabLst>
                <a:tab pos="2543175" algn="l"/>
              </a:tabLst>
              <a:defRPr>
                <a:solidFill>
                  <a:schemeClr val="tx1"/>
                </a:solidFill>
                <a:latin typeface="Arial" pitchFamily="34" charset="0"/>
                <a:cs typeface="Arial" pitchFamily="34" charset="0"/>
              </a:defRPr>
            </a:lvl4pPr>
            <a:lvl5pPr fontAlgn="base">
              <a:spcBef>
                <a:spcPct val="0"/>
              </a:spcBef>
              <a:spcAft>
                <a:spcPct val="0"/>
              </a:spcAft>
              <a:tabLst>
                <a:tab pos="2543175" algn="l"/>
              </a:tabLst>
              <a:defRPr>
                <a:solidFill>
                  <a:schemeClr val="tx1"/>
                </a:solidFill>
                <a:latin typeface="Arial" pitchFamily="34" charset="0"/>
                <a:cs typeface="Arial" pitchFamily="34" charset="0"/>
              </a:defRPr>
            </a:lvl5pPr>
            <a:lvl6pPr fontAlgn="base">
              <a:spcBef>
                <a:spcPct val="0"/>
              </a:spcBef>
              <a:spcAft>
                <a:spcPct val="0"/>
              </a:spcAft>
              <a:tabLst>
                <a:tab pos="2543175" algn="l"/>
              </a:tabLst>
              <a:defRPr>
                <a:solidFill>
                  <a:schemeClr val="tx1"/>
                </a:solidFill>
                <a:latin typeface="Arial" pitchFamily="34" charset="0"/>
                <a:cs typeface="Arial" pitchFamily="34" charset="0"/>
              </a:defRPr>
            </a:lvl6pPr>
            <a:lvl7pPr fontAlgn="base">
              <a:spcBef>
                <a:spcPct val="0"/>
              </a:spcBef>
              <a:spcAft>
                <a:spcPct val="0"/>
              </a:spcAft>
              <a:tabLst>
                <a:tab pos="2543175" algn="l"/>
              </a:tabLst>
              <a:defRPr>
                <a:solidFill>
                  <a:schemeClr val="tx1"/>
                </a:solidFill>
                <a:latin typeface="Arial" pitchFamily="34" charset="0"/>
                <a:cs typeface="Arial" pitchFamily="34" charset="0"/>
              </a:defRPr>
            </a:lvl7pPr>
            <a:lvl8pPr fontAlgn="base">
              <a:spcBef>
                <a:spcPct val="0"/>
              </a:spcBef>
              <a:spcAft>
                <a:spcPct val="0"/>
              </a:spcAft>
              <a:tabLst>
                <a:tab pos="2543175" algn="l"/>
              </a:tabLst>
              <a:defRPr>
                <a:solidFill>
                  <a:schemeClr val="tx1"/>
                </a:solidFill>
                <a:latin typeface="Arial" pitchFamily="34" charset="0"/>
                <a:cs typeface="Arial" pitchFamily="34" charset="0"/>
              </a:defRPr>
            </a:lvl8pPr>
            <a:lvl9pPr fontAlgn="base">
              <a:spcBef>
                <a:spcPct val="0"/>
              </a:spcBef>
              <a:spcAft>
                <a:spcPct val="0"/>
              </a:spcAft>
              <a:tabLst>
                <a:tab pos="254317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543175" algn="l"/>
              </a:tabLst>
            </a:pPr>
            <a:r>
              <a:rPr kumimoji="0" lang="en-GB" altLang="en-US" sz="18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CSE – MAPIT: Principle into Action Chart (ii)</a:t>
            </a:r>
            <a:endParaRPr kumimoji="0" lang="en-GB"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43175" algn="l"/>
              </a:tabLst>
            </a:pP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70"/>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543175" algn="l"/>
              </a:tabLst>
              <a:defRPr>
                <a:solidFill>
                  <a:schemeClr val="tx1"/>
                </a:solidFill>
                <a:latin typeface="Arial" pitchFamily="34" charset="0"/>
                <a:cs typeface="Arial" pitchFamily="34" charset="0"/>
              </a:defRPr>
            </a:lvl1pPr>
            <a:lvl2pPr fontAlgn="base">
              <a:spcBef>
                <a:spcPct val="0"/>
              </a:spcBef>
              <a:spcAft>
                <a:spcPct val="0"/>
              </a:spcAft>
              <a:tabLst>
                <a:tab pos="2543175" algn="l"/>
              </a:tabLst>
              <a:defRPr>
                <a:solidFill>
                  <a:schemeClr val="tx1"/>
                </a:solidFill>
                <a:latin typeface="Arial" pitchFamily="34" charset="0"/>
                <a:cs typeface="Arial" pitchFamily="34" charset="0"/>
              </a:defRPr>
            </a:lvl2pPr>
            <a:lvl3pPr fontAlgn="base">
              <a:spcBef>
                <a:spcPct val="0"/>
              </a:spcBef>
              <a:spcAft>
                <a:spcPct val="0"/>
              </a:spcAft>
              <a:tabLst>
                <a:tab pos="2543175" algn="l"/>
              </a:tabLst>
              <a:defRPr>
                <a:solidFill>
                  <a:schemeClr val="tx1"/>
                </a:solidFill>
                <a:latin typeface="Arial" pitchFamily="34" charset="0"/>
                <a:cs typeface="Arial" pitchFamily="34" charset="0"/>
              </a:defRPr>
            </a:lvl3pPr>
            <a:lvl4pPr fontAlgn="base">
              <a:spcBef>
                <a:spcPct val="0"/>
              </a:spcBef>
              <a:spcAft>
                <a:spcPct val="0"/>
              </a:spcAft>
              <a:tabLst>
                <a:tab pos="2543175" algn="l"/>
              </a:tabLst>
              <a:defRPr>
                <a:solidFill>
                  <a:schemeClr val="tx1"/>
                </a:solidFill>
                <a:latin typeface="Arial" pitchFamily="34" charset="0"/>
                <a:cs typeface="Arial" pitchFamily="34" charset="0"/>
              </a:defRPr>
            </a:lvl4pPr>
            <a:lvl5pPr fontAlgn="base">
              <a:spcBef>
                <a:spcPct val="0"/>
              </a:spcBef>
              <a:spcAft>
                <a:spcPct val="0"/>
              </a:spcAft>
              <a:tabLst>
                <a:tab pos="2543175" algn="l"/>
              </a:tabLst>
              <a:defRPr>
                <a:solidFill>
                  <a:schemeClr val="tx1"/>
                </a:solidFill>
                <a:latin typeface="Arial" pitchFamily="34" charset="0"/>
                <a:cs typeface="Arial" pitchFamily="34" charset="0"/>
              </a:defRPr>
            </a:lvl5pPr>
            <a:lvl6pPr fontAlgn="base">
              <a:spcBef>
                <a:spcPct val="0"/>
              </a:spcBef>
              <a:spcAft>
                <a:spcPct val="0"/>
              </a:spcAft>
              <a:tabLst>
                <a:tab pos="2543175" algn="l"/>
              </a:tabLst>
              <a:defRPr>
                <a:solidFill>
                  <a:schemeClr val="tx1"/>
                </a:solidFill>
                <a:latin typeface="Arial" pitchFamily="34" charset="0"/>
                <a:cs typeface="Arial" pitchFamily="34" charset="0"/>
              </a:defRPr>
            </a:lvl6pPr>
            <a:lvl7pPr fontAlgn="base">
              <a:spcBef>
                <a:spcPct val="0"/>
              </a:spcBef>
              <a:spcAft>
                <a:spcPct val="0"/>
              </a:spcAft>
              <a:tabLst>
                <a:tab pos="2543175" algn="l"/>
              </a:tabLst>
              <a:defRPr>
                <a:solidFill>
                  <a:schemeClr val="tx1"/>
                </a:solidFill>
                <a:latin typeface="Arial" pitchFamily="34" charset="0"/>
                <a:cs typeface="Arial" pitchFamily="34" charset="0"/>
              </a:defRPr>
            </a:lvl7pPr>
            <a:lvl8pPr fontAlgn="base">
              <a:spcBef>
                <a:spcPct val="0"/>
              </a:spcBef>
              <a:spcAft>
                <a:spcPct val="0"/>
              </a:spcAft>
              <a:tabLst>
                <a:tab pos="2543175" algn="l"/>
              </a:tabLst>
              <a:defRPr>
                <a:solidFill>
                  <a:schemeClr val="tx1"/>
                </a:solidFill>
                <a:latin typeface="Arial" pitchFamily="34" charset="0"/>
                <a:cs typeface="Arial" pitchFamily="34" charset="0"/>
              </a:defRPr>
            </a:lvl8pPr>
            <a:lvl9pPr fontAlgn="base">
              <a:spcBef>
                <a:spcPct val="0"/>
              </a:spcBef>
              <a:spcAft>
                <a:spcPct val="0"/>
              </a:spcAft>
              <a:tabLst>
                <a:tab pos="254317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543175" algn="l"/>
              </a:tabLst>
            </a:pPr>
            <a:r>
              <a:rPr kumimoji="0" lang="en-GB" altLang="en-US" sz="900" b="0" i="0" u="none" strike="noStrike" cap="none" normalizeH="0" baseline="0" smtClean="0">
                <a:ln>
                  <a:noFill/>
                </a:ln>
                <a:solidFill>
                  <a:schemeClr val="tx1"/>
                </a:solidFill>
                <a:effectLst/>
                <a:latin typeface="Arial" pitchFamily="34" charset="0"/>
                <a:cs typeface="Arial" pitchFamily="34" charset="0"/>
              </a:rPr>
              <a:t/>
            </a:r>
            <a:br>
              <a:rPr kumimoji="0" lang="en-GB" altLang="en-US" sz="900" b="0" i="0" u="none" strike="noStrike" cap="none" normalizeH="0" baseline="0" smtClean="0">
                <a:ln>
                  <a:noFill/>
                </a:ln>
                <a:solidFill>
                  <a:schemeClr val="tx1"/>
                </a:solidFill>
                <a:effectLst/>
                <a:latin typeface="Arial" pitchFamily="34" charset="0"/>
                <a:cs typeface="Arial" pitchFamily="34" charset="0"/>
              </a:rPr>
            </a:b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43175" algn="l"/>
              </a:tabLst>
            </a:pPr>
            <a:r>
              <a:rPr kumimoji="0" lang="en-GB" altLang="en-US" sz="11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              </a:t>
            </a:r>
            <a:endParaRPr kumimoji="0" lang="en-GB"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43175" algn="l"/>
              </a:tabLst>
            </a:pP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57980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1268760"/>
            <a:ext cx="6552728" cy="4801315"/>
          </a:xfrm>
          <a:prstGeom prst="rect">
            <a:avLst/>
          </a:prstGeom>
          <a:noFill/>
        </p:spPr>
        <p:txBody>
          <a:bodyPr wrap="square" rtlCol="0">
            <a:spAutoFit/>
          </a:bodyPr>
          <a:lstStyle/>
          <a:p>
            <a:r>
              <a:rPr lang="en-GB" b="1" dirty="0" smtClean="0"/>
              <a:t>The CSE Risk Assessment Tool</a:t>
            </a:r>
          </a:p>
          <a:p>
            <a:endParaRPr lang="en-GB" dirty="0"/>
          </a:p>
          <a:p>
            <a:pPr marL="285750" indent="-285750">
              <a:buFont typeface="Arial" panose="020B0604020202020204" pitchFamily="34" charset="0"/>
              <a:buChar char="•"/>
            </a:pPr>
            <a:r>
              <a:rPr lang="en-GB" dirty="0" smtClean="0"/>
              <a:t>2 Scenarios to consider in  professional groups.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SCENARIO 1</a:t>
            </a:r>
          </a:p>
          <a:p>
            <a:pPr marL="742950" lvl="1" indent="-285750">
              <a:buFont typeface="Arial" panose="020B0604020202020204" pitchFamily="34" charset="0"/>
              <a:buChar char="•"/>
            </a:pPr>
            <a:r>
              <a:rPr lang="en-GB" dirty="0" smtClean="0"/>
              <a:t>Split into 5 groups – each group represents a ‘service area’</a:t>
            </a:r>
          </a:p>
          <a:p>
            <a:pPr marL="742950" lvl="1" indent="-285750">
              <a:buFont typeface="Arial" panose="020B0604020202020204" pitchFamily="34" charset="0"/>
              <a:buChar char="•"/>
            </a:pPr>
            <a:r>
              <a:rPr lang="en-GB" dirty="0" smtClean="0"/>
              <a:t>Read the scenario part as it is handed to you and evaluate if there is any information you need to act upon in your agency setting.  Repeat with each section of the scenario.</a:t>
            </a:r>
          </a:p>
          <a:p>
            <a:pPr marL="742950" lvl="1" indent="-285750">
              <a:buFont typeface="Arial" panose="020B0604020202020204" pitchFamily="34" charset="0"/>
              <a:buChar char="•"/>
            </a:pPr>
            <a:r>
              <a:rPr lang="en-GB" dirty="0" smtClean="0"/>
              <a:t>Use your risk indicators and flowchart to help you make decisions.</a:t>
            </a:r>
          </a:p>
          <a:p>
            <a:pPr marL="742950" lvl="1" indent="-285750">
              <a:buFont typeface="Arial" panose="020B0604020202020204" pitchFamily="34" charset="0"/>
              <a:buChar char="•"/>
            </a:pPr>
            <a:r>
              <a:rPr lang="en-GB" dirty="0"/>
              <a:t>Your evaluation of the </a:t>
            </a:r>
            <a:r>
              <a:rPr lang="en-GB" dirty="0" smtClean="0"/>
              <a:t>process</a:t>
            </a:r>
          </a:p>
          <a:p>
            <a:pPr marL="285750" indent="-285750">
              <a:buFont typeface="Arial"/>
              <a:buChar char="•"/>
            </a:pPr>
            <a:r>
              <a:rPr lang="en-GB" dirty="0" smtClean="0"/>
              <a:t>SCENARIO 2</a:t>
            </a:r>
          </a:p>
          <a:p>
            <a:pPr marL="742950" lvl="1" indent="-285750">
              <a:buFont typeface="Arial" panose="020B0604020202020204" pitchFamily="34" charset="0"/>
              <a:buChar char="•"/>
            </a:pPr>
            <a:r>
              <a:rPr lang="en-GB" dirty="0" smtClean="0"/>
              <a:t> Split into 5 groups – each group is a multi agency team representing each service area</a:t>
            </a:r>
          </a:p>
          <a:p>
            <a:pPr marL="742950" lvl="1" indent="-285750">
              <a:buFont typeface="Arial" panose="020B0604020202020204" pitchFamily="34" charset="0"/>
              <a:buChar char="•"/>
            </a:pPr>
            <a:r>
              <a:rPr lang="en-GB" dirty="0" smtClean="0"/>
              <a:t>Repeat the process</a:t>
            </a:r>
          </a:p>
          <a:p>
            <a:pPr marL="742950" lvl="1" indent="-285750">
              <a:buFont typeface="Arial" panose="020B0604020202020204" pitchFamily="34" charset="0"/>
              <a:buChar char="•"/>
            </a:pPr>
            <a:endParaRPr lang="en-GB" dirty="0"/>
          </a:p>
        </p:txBody>
      </p:sp>
    </p:spTree>
    <p:extLst>
      <p:ext uri="{BB962C8B-B14F-4D97-AF65-F5344CB8AC3E}">
        <p14:creationId xmlns:p14="http://schemas.microsoft.com/office/powerpoint/2010/main" val="276415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for Scenarios</a:t>
            </a:r>
            <a:endParaRPr lang="en-US" dirty="0"/>
          </a:p>
        </p:txBody>
      </p:sp>
      <p:sp>
        <p:nvSpPr>
          <p:cNvPr id="3" name="Content Placeholder 2"/>
          <p:cNvSpPr>
            <a:spLocks noGrp="1"/>
          </p:cNvSpPr>
          <p:nvPr>
            <p:ph idx="1"/>
          </p:nvPr>
        </p:nvSpPr>
        <p:spPr>
          <a:xfrm>
            <a:off x="467544" y="1916832"/>
            <a:ext cx="8229600" cy="4525963"/>
          </a:xfrm>
        </p:spPr>
        <p:txBody>
          <a:bodyPr/>
          <a:lstStyle/>
          <a:p>
            <a:r>
              <a:rPr lang="en-US" dirty="0"/>
              <a:t>What am I worried about?/ Am I worried</a:t>
            </a:r>
            <a:r>
              <a:rPr lang="en-US" dirty="0" smtClean="0"/>
              <a:t>?</a:t>
            </a:r>
          </a:p>
          <a:p>
            <a:r>
              <a:rPr lang="en-US" dirty="0" smtClean="0"/>
              <a:t>Is my agency involved at this point?</a:t>
            </a:r>
          </a:p>
          <a:p>
            <a:r>
              <a:rPr lang="en-US" dirty="0" smtClean="0"/>
              <a:t>Does this issue hit my agencies threshold?</a:t>
            </a:r>
          </a:p>
          <a:p>
            <a:r>
              <a:rPr lang="en-US" dirty="0" smtClean="0"/>
              <a:t>What would we do at each point if anything?</a:t>
            </a:r>
          </a:p>
          <a:p>
            <a:r>
              <a:rPr lang="en-US" dirty="0" smtClean="0"/>
              <a:t>Do I need to talk to someone else in my agency or another agency?</a:t>
            </a:r>
          </a:p>
          <a:p>
            <a:r>
              <a:rPr lang="en-US" dirty="0" smtClean="0"/>
              <a:t>What else do I/can I do?</a:t>
            </a:r>
          </a:p>
        </p:txBody>
      </p:sp>
    </p:spTree>
    <p:extLst>
      <p:ext uri="{BB962C8B-B14F-4D97-AF65-F5344CB8AC3E}">
        <p14:creationId xmlns:p14="http://schemas.microsoft.com/office/powerpoint/2010/main" val="1582276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88</TotalTime>
  <Words>837</Words>
  <Application>Microsoft Macintosh PowerPoint</Application>
  <PresentationFormat>On-screen Show (4:3)</PresentationFormat>
  <Paragraphs>127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Isle of Man, Child Sexual Exploitation Task Force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to ask for Scenarios</vt:lpstr>
      <vt:lpstr>Implementation Group </vt:lpstr>
      <vt:lpstr>PowerPoint Presentation</vt:lpstr>
      <vt:lpstr>PowerPoint Presentation</vt:lpstr>
      <vt:lpstr>PowerPoint Presentation</vt:lpstr>
      <vt:lpstr>Action Plan</vt:lpstr>
      <vt:lpstr>Continued ……</vt:lpstr>
      <vt:lpstr>Why Now?</vt:lpstr>
      <vt:lpstr>Questions </vt:lpstr>
    </vt:vector>
  </TitlesOfParts>
  <Company>Isle of Man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Isle of Man, Child Sexual Exploitation Task Force</dc:title>
  <dc:creator>ssgmcm</dc:creator>
  <cp:lastModifiedBy>Grainne Burns</cp:lastModifiedBy>
  <cp:revision>10</cp:revision>
  <dcterms:created xsi:type="dcterms:W3CDTF">2016-09-19T11:27:10Z</dcterms:created>
  <dcterms:modified xsi:type="dcterms:W3CDTF">2016-09-23T09:22:49Z</dcterms:modified>
</cp:coreProperties>
</file>